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36" r:id="rId20"/>
    <p:sldId id="420" r:id="rId21"/>
    <p:sldId id="421" r:id="rId22"/>
    <p:sldId id="422" r:id="rId23"/>
    <p:sldId id="423" r:id="rId24"/>
    <p:sldId id="424" r:id="rId25"/>
    <p:sldId id="425" r:id="rId26"/>
    <p:sldId id="426" r:id="rId27"/>
    <p:sldId id="427" r:id="rId28"/>
    <p:sldId id="358" r:id="rId29"/>
    <p:sldId id="429" r:id="rId30"/>
    <p:sldId id="437" r:id="rId31"/>
    <p:sldId id="43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orient="horz" pos="432" userDrawn="1">
          <p15:clr>
            <a:srgbClr val="A4A3A4"/>
          </p15:clr>
        </p15:guide>
        <p15:guide id="4" orient="horz" pos="672" userDrawn="1">
          <p15:clr>
            <a:srgbClr val="A4A3A4"/>
          </p15:clr>
        </p15:guide>
        <p15:guide id="5" orient="horz" pos="3984" userDrawn="1">
          <p15:clr>
            <a:srgbClr val="A4A3A4"/>
          </p15:clr>
        </p15:guide>
        <p15:guide id="6" pos="2880" userDrawn="1">
          <p15:clr>
            <a:srgbClr val="A4A3A4"/>
          </p15:clr>
        </p15:guide>
        <p15:guide id="7"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DBD6E8"/>
    <a:srgbClr val="E8E3F7"/>
    <a:srgbClr val="007FA3"/>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2" autoAdjust="0"/>
    <p:restoredTop sz="67587" autoAdjust="0"/>
  </p:normalViewPr>
  <p:slideViewPr>
    <p:cSldViewPr>
      <p:cViewPr varScale="1">
        <p:scale>
          <a:sx n="50" d="100"/>
          <a:sy n="50" d="100"/>
        </p:scale>
        <p:origin x="1596" y="48"/>
      </p:cViewPr>
      <p:guideLst>
        <p:guide orient="horz" pos="2160"/>
        <p:guide pos="288"/>
        <p:guide orient="horz" pos="432"/>
        <p:guide orient="horz" pos="672"/>
        <p:guide orient="horz" pos="3984"/>
        <p:guide pos="2880"/>
        <p:guide pos="5472"/>
      </p:guideLst>
    </p:cSldViewPr>
  </p:slideViewPr>
  <p:outlineViewPr>
    <p:cViewPr>
      <p:scale>
        <a:sx n="33" d="100"/>
        <a:sy n="33" d="100"/>
      </p:scale>
      <p:origin x="0" y="-16668"/>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9/8/2023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9/8/2023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a:p>
          <a:p>
            <a:endParaRPr lang="en-IN"/>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3295886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Efficiency </a:t>
            </a:r>
            <a:r>
              <a:rPr lang="en-US" dirty="0">
                <a:cs typeface="Arial" charset="0"/>
              </a:rPr>
              <a:t>refers to getting the most output from the least amount of inputs or resources. Managers deal with scarce resources—including people, money, and</a:t>
            </a:r>
            <a:r>
              <a:rPr lang="en-US" baseline="0" dirty="0">
                <a:cs typeface="Arial" charset="0"/>
              </a:rPr>
              <a:t> </a:t>
            </a:r>
            <a:r>
              <a:rPr lang="en-US" dirty="0">
                <a:cs typeface="Arial" charset="0"/>
              </a:rPr>
              <a:t>equipment—and want to use those resources efficiently.</a:t>
            </a:r>
          </a:p>
          <a:p>
            <a:pPr eaLnBrk="1" hangingPunct="1"/>
            <a:r>
              <a:rPr lang="en-US" b="1" dirty="0">
                <a:cs typeface="Arial" charset="0"/>
              </a:rPr>
              <a:t> </a:t>
            </a:r>
          </a:p>
          <a:p>
            <a:pPr eaLnBrk="1" hangingPunct="1"/>
            <a:r>
              <a:rPr lang="en-US" b="1" dirty="0">
                <a:cs typeface="Arial" charset="0"/>
              </a:rPr>
              <a:t>Effectiveness </a:t>
            </a:r>
            <a:r>
              <a:rPr lang="en-US" dirty="0">
                <a:cs typeface="Arial" charset="0"/>
              </a:rPr>
              <a:t>is often described as “doing the right things,” that is, doing those work activities that will result in achieving goals. </a:t>
            </a:r>
          </a:p>
          <a:p>
            <a:pPr eaLnBrk="1" hangingPunct="1"/>
            <a:endParaRPr lang="en-US" dirty="0">
              <a:cs typeface="Arial" charset="0"/>
            </a:endParaRPr>
          </a:p>
          <a:p>
            <a:pPr eaLnBrk="1" hangingPunct="1"/>
            <a:r>
              <a:rPr lang="en-US" dirty="0">
                <a:cs typeface="Arial" charset="0"/>
              </a:rPr>
              <a:t>Whereas efficiency is concerned with the </a:t>
            </a:r>
            <a:r>
              <a:rPr lang="en-US" i="1" dirty="0">
                <a:cs typeface="Arial" charset="0"/>
              </a:rPr>
              <a:t>means </a:t>
            </a:r>
            <a:r>
              <a:rPr lang="en-US" dirty="0">
                <a:cs typeface="Arial" charset="0"/>
              </a:rPr>
              <a:t>of getting things done, effectiveness is concerned with the </a:t>
            </a:r>
            <a:r>
              <a:rPr lang="en-US" i="1" dirty="0">
                <a:cs typeface="Arial" charset="0"/>
              </a:rPr>
              <a:t>ends</a:t>
            </a:r>
            <a:r>
              <a:rPr lang="en-US" dirty="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“Efficiency (Means)” represents “Resource Usage.” Management strives for “Low Resource Waste,” that is “high efficiency.”</a:t>
            </a:r>
          </a:p>
          <a:p>
            <a:r>
              <a:rPr lang="en-US" sz="1200" kern="1200" dirty="0">
                <a:solidFill>
                  <a:schemeClr val="tx1"/>
                </a:solidFill>
                <a:effectLst/>
                <a:latin typeface="+mn-lt"/>
                <a:ea typeface="+mn-ea"/>
                <a:cs typeface="+mn-cs"/>
              </a:rPr>
              <a:t>“Effectiveness (Ends)” represents “Goal Attainment.” Management strives for “High Goal Attainment,” that is “high effectiveness.”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 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a:p>
            <a:pPr eaLnBrk="1" hangingPunct="1"/>
            <a:endParaRPr lang="en-US" sz="1200" b="0" kern="1200" dirty="0">
              <a:solidFill>
                <a:schemeClr val="tx1"/>
              </a:solidFill>
              <a:effectLst/>
              <a:latin typeface="+mn-lt"/>
              <a:ea typeface="+mn-ea"/>
              <a:cs typeface="+mn-cs"/>
            </a:endParaRPr>
          </a:p>
          <a:p>
            <a:pPr eaLnBrk="1" hangingPunct="1"/>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four functions and their component activities are as follows: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Planning: Setting goals, establishing strategies, and developing plans to coordinate activities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Organizing:  Determining what needs to be done, how it will be done, and who is to do it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Leading: Motivating, leading, and any other actions involved in dealing with people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Controlling: Monitoring activities to ensure that they are accomplished as planned</a:t>
            </a:r>
          </a:p>
          <a:p>
            <a:pPr marL="171450" indent="-171450">
              <a:buFont typeface="Arial" panose="020B0604020202020204" pitchFamily="34" charset="0"/>
              <a:buChar char="•"/>
            </a:pPr>
            <a:endParaRPr lang="en-US" sz="1200" b="0" kern="1200" dirty="0">
              <a:solidFill>
                <a:schemeClr val="tx1"/>
              </a:solidFill>
              <a:effectLst/>
              <a:latin typeface="+mn-lt"/>
              <a:ea typeface="+mn-ea"/>
              <a:cs typeface="Arial"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The functions are shown to lead to “Achieving the organization’s stated </a:t>
            </a:r>
            <a:r>
              <a:rPr lang="en-US" sz="1200" kern="1200">
                <a:solidFill>
                  <a:schemeClr val="tx1"/>
                </a:solidFill>
                <a:effectLst/>
                <a:latin typeface="+mn-lt"/>
                <a:ea typeface="+mn-ea"/>
                <a:cs typeface="+mn-cs"/>
              </a:rPr>
              <a:t>purposes.”</a:t>
            </a:r>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Henry Mintzberg, a well-known management researcher, studied actual managers at work. In his first comprehensive study, Mintzberg concluded that what managers do</a:t>
            </a:r>
            <a:r>
              <a:rPr lang="en-US" baseline="0" dirty="0">
                <a:cs typeface="Arial" charset="0"/>
              </a:rPr>
              <a:t> </a:t>
            </a:r>
            <a:r>
              <a:rPr lang="en-US" dirty="0">
                <a:cs typeface="Arial" charset="0"/>
              </a:rPr>
              <a:t>can best be described by looking at the managerial roles they engage in at work. The term </a:t>
            </a:r>
            <a:r>
              <a:rPr lang="en-US" b="1" dirty="0">
                <a:cs typeface="Arial" charset="0"/>
              </a:rPr>
              <a:t>managerial roles </a:t>
            </a:r>
            <a:r>
              <a:rPr lang="en-US" dirty="0">
                <a:cs typeface="Arial" charset="0"/>
              </a:rPr>
              <a:t>refers to specific actions or behaviors expected of, and exhibited</a:t>
            </a:r>
            <a:r>
              <a:rPr lang="en-US" baseline="0" dirty="0">
                <a:cs typeface="Arial" charset="0"/>
              </a:rPr>
              <a:t> </a:t>
            </a:r>
            <a:r>
              <a:rPr lang="en-US" dirty="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shown in Exhibit 1-6, these 10 roles are grouped around interpersonal relationships, the transfer of information, and decision</a:t>
            </a:r>
            <a:r>
              <a:rPr lang="en-US" baseline="0" dirty="0">
                <a:cs typeface="Arial" charset="0"/>
              </a:rPr>
              <a:t> </a:t>
            </a:r>
            <a:r>
              <a:rPr lang="en-US" dirty="0">
                <a:cs typeface="Arial" charset="0"/>
              </a:rPr>
              <a:t>making.</a:t>
            </a:r>
          </a:p>
          <a:p>
            <a:pPr eaLnBrk="1" hangingPunct="1"/>
            <a:endParaRPr lang="en-US" dirty="0">
              <a:cs typeface="Arial" charset="0"/>
            </a:endParaRPr>
          </a:p>
          <a:p>
            <a:pPr eaLnBrk="1" hangingPunct="1"/>
            <a:r>
              <a:rPr lang="en-US" dirty="0">
                <a:cs typeface="Arial" charset="0"/>
              </a:rPr>
              <a:t>The </a:t>
            </a:r>
            <a:r>
              <a:rPr lang="en-US" b="1" dirty="0">
                <a:cs typeface="Arial" charset="0"/>
              </a:rPr>
              <a:t>interpersonal roles </a:t>
            </a:r>
            <a:r>
              <a:rPr lang="en-US" dirty="0">
                <a:cs typeface="Arial" charset="0"/>
              </a:rPr>
              <a:t>involve people (subordinates and persons outside the organization) and other ceremonial and symbolic duties. The three </a:t>
            </a:r>
            <a:r>
              <a:rPr lang="en-US" b="0" dirty="0">
                <a:cs typeface="Arial" charset="0"/>
              </a:rPr>
              <a:t>interpersonal</a:t>
            </a:r>
          </a:p>
          <a:p>
            <a:pPr eaLnBrk="1" hangingPunct="1"/>
            <a:r>
              <a:rPr lang="en-US" b="0" dirty="0">
                <a:cs typeface="Arial" charset="0"/>
              </a:rPr>
              <a:t>roles</a:t>
            </a:r>
            <a:r>
              <a:rPr lang="en-US" dirty="0">
                <a:cs typeface="Arial" charset="0"/>
              </a:rPr>
              <a:t> include figurehead, leader, and liaison. </a:t>
            </a:r>
          </a:p>
          <a:p>
            <a:pPr eaLnBrk="1" hangingPunct="1"/>
            <a:endParaRPr lang="en-US" dirty="0">
              <a:cs typeface="Arial" charset="0"/>
            </a:endParaRPr>
          </a:p>
          <a:p>
            <a:pPr eaLnBrk="1" hangingPunct="1"/>
            <a:r>
              <a:rPr lang="en-US" dirty="0">
                <a:cs typeface="Arial" charset="0"/>
              </a:rPr>
              <a:t>The </a:t>
            </a:r>
            <a:r>
              <a:rPr lang="en-US" b="1" dirty="0">
                <a:cs typeface="Arial" charset="0"/>
              </a:rPr>
              <a:t>informational roles </a:t>
            </a:r>
            <a:r>
              <a:rPr lang="en-US" dirty="0">
                <a:cs typeface="Arial" charset="0"/>
              </a:rPr>
              <a:t>involve collecting, receiving, and disseminating information. The three informational roles include monitor, disseminator, and spokesperson. </a:t>
            </a:r>
          </a:p>
          <a:p>
            <a:pPr eaLnBrk="1" hangingPunct="1"/>
            <a:endParaRPr lang="en-US" dirty="0">
              <a:cs typeface="Arial" charset="0"/>
            </a:endParaRPr>
          </a:p>
          <a:p>
            <a:pPr eaLnBrk="1" hangingPunct="1"/>
            <a:r>
              <a:rPr lang="en-US" dirty="0">
                <a:cs typeface="Arial" charset="0"/>
              </a:rPr>
              <a:t>Finally, the </a:t>
            </a:r>
            <a:r>
              <a:rPr lang="en-US" b="1" dirty="0">
                <a:cs typeface="Arial" charset="0"/>
              </a:rPr>
              <a:t>decisional roles </a:t>
            </a:r>
            <a:r>
              <a:rPr lang="en-US" dirty="0">
                <a:cs typeface="Arial" charset="0"/>
              </a:rPr>
              <a:t>entail making decisions or choices and include entrepreneur, disturbance handler, resource allocator, 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H. Mintzberg, </a:t>
            </a:r>
            <a:r>
              <a:rPr lang="en-US" sz="1200" i="1" kern="1200" dirty="0">
                <a:solidFill>
                  <a:schemeClr val="tx1"/>
                </a:solidFill>
                <a:effectLst/>
                <a:latin typeface="+mn-lt"/>
                <a:ea typeface="+mn-ea"/>
                <a:cs typeface="+mn-cs"/>
              </a:rPr>
              <a:t>The Nature of Managerial Work </a:t>
            </a:r>
            <a:r>
              <a:rPr lang="en-US" sz="1200" kern="1200" dirty="0">
                <a:solidFill>
                  <a:schemeClr val="tx1"/>
                </a:solidFill>
                <a:effectLst/>
                <a:latin typeface="+mn-lt"/>
                <a:ea typeface="+mn-ea"/>
                <a:cs typeface="+mn-cs"/>
              </a:rPr>
              <a:t>(New York: Prentice Hall, 1983). </a:t>
            </a:r>
            <a:endParaRPr lang="en-US" dirty="0"/>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model is shaped like a wheel. The ten roles, grouped around interpersonal relationships, the transfer of information, and decision making, are indicated in the spoke of the wheel, and are summarized below:</a:t>
            </a:r>
          </a:p>
          <a:p>
            <a:r>
              <a:rPr lang="en-US" sz="1200" kern="1200" dirty="0">
                <a:solidFill>
                  <a:schemeClr val="tx1"/>
                </a:solidFill>
                <a:effectLst/>
                <a:latin typeface="+mn-lt"/>
                <a:ea typeface="+mn-ea"/>
                <a:cs typeface="+mn-cs"/>
              </a:rPr>
              <a:t>Interpersonal Roles: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Figurehead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Leader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Liaison</a:t>
            </a:r>
          </a:p>
          <a:p>
            <a:r>
              <a:rPr lang="en-US" sz="1200" kern="1200" dirty="0">
                <a:solidFill>
                  <a:schemeClr val="tx1"/>
                </a:solidFill>
                <a:effectLst/>
                <a:latin typeface="+mn-lt"/>
                <a:ea typeface="+mn-ea"/>
                <a:cs typeface="+mn-cs"/>
              </a:rPr>
              <a:t>Informational Roles: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Monitor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Disseminator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Spokesperson</a:t>
            </a:r>
          </a:p>
          <a:p>
            <a:r>
              <a:rPr lang="en-US" sz="1200" kern="1200" dirty="0">
                <a:solidFill>
                  <a:schemeClr val="tx1"/>
                </a:solidFill>
                <a:effectLst/>
                <a:latin typeface="+mn-lt"/>
                <a:ea typeface="+mn-ea"/>
                <a:cs typeface="+mn-cs"/>
              </a:rPr>
              <a:t>Decisional Roles: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Negotiator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Resource Allocator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Disturbance Handler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Entrepreneur</a:t>
            </a:r>
            <a:endParaRPr lang="en-US" b="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 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three levels are “Lower-Level Managers”, “Middle Manager”, and “Top Managers.”</a:t>
            </a:r>
          </a:p>
          <a:p>
            <a:r>
              <a:rPr lang="en-US" sz="1200" kern="1200" dirty="0">
                <a:solidFill>
                  <a:schemeClr val="tx1"/>
                </a:solidFill>
                <a:effectLst/>
                <a:latin typeface="+mn-lt"/>
                <a:ea typeface="+mn-ea"/>
                <a:cs typeface="+mn-cs"/>
              </a:rPr>
              <a:t>The three levels are indicated by rectangular bars. Each bar is divided into three types of skills – “Technical”, “Interpersonal”, and “Conceptual”, in parts as required by the corresponding managerial level.</a:t>
            </a:r>
          </a:p>
          <a:p>
            <a:r>
              <a:rPr lang="en-US" sz="1200" kern="1200" dirty="0">
                <a:solidFill>
                  <a:schemeClr val="tx1"/>
                </a:solidFill>
                <a:effectLst/>
                <a:latin typeface="+mn-lt"/>
                <a:ea typeface="+mn-ea"/>
                <a:cs typeface="+mn-cs"/>
              </a:rPr>
              <a:t>Since all three levels require management of people, “Interpersonal” skills are shown as equally important to all levels.</a:t>
            </a:r>
          </a:p>
          <a:p>
            <a:r>
              <a:rPr lang="en-US" sz="1200" kern="1200" dirty="0">
                <a:solidFill>
                  <a:schemeClr val="tx1"/>
                </a:solidFill>
                <a:effectLst/>
                <a:latin typeface="+mn-lt"/>
                <a:ea typeface="+mn-ea"/>
                <a:cs typeface="+mn-cs"/>
              </a:rPr>
              <a:t>The other skills are indicated as follows: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Lower-Level Managers: Technical skills are most important. Conceptual skills are least important.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Middle Managers: All 3 skills are equally important.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Top Managers: Conceptual skills are most important. Technical skills are least </a:t>
            </a:r>
            <a:r>
              <a:rPr lang="en-US" sz="1200" kern="1200" dirty="0" smtClean="0">
                <a:solidFill>
                  <a:schemeClr val="tx1"/>
                </a:solidFill>
                <a:effectLst/>
                <a:latin typeface="+mn-lt"/>
                <a:ea typeface="+mn-ea"/>
                <a:cs typeface="+mn-cs"/>
              </a:rPr>
              <a:t>important.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that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 Disruptive innovation can rapidly make us obsolete or create the need for immediate change. Managers need to be aware of this possibility.</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Today, the new frontier is </a:t>
            </a:r>
            <a:r>
              <a:rPr lang="en-US" b="1" dirty="0">
                <a:cs typeface="Arial" charset="0"/>
              </a:rPr>
              <a:t>social media</a:t>
            </a:r>
            <a:r>
              <a:rPr lang="en-US" dirty="0">
                <a:cs typeface="Arial" charset="0"/>
              </a:rPr>
              <a:t>, forms of electronic communication through which users create online communities to share ideas, information, personal messages, and other content. </a:t>
            </a:r>
            <a:r>
              <a:rPr lang="en-US" sz="1200" kern="1200" dirty="0">
                <a:solidFill>
                  <a:schemeClr val="tx1"/>
                </a:solidFill>
                <a:effectLst/>
                <a:latin typeface="+mn-lt"/>
                <a:ea typeface="+mn-ea"/>
                <a:cs typeface="+mn-cs"/>
              </a:rPr>
              <a:t>And employees don’t just use these on their personal time, but also for work purposes. That’s why managers need to understand and manage the power and peril of social media. </a:t>
            </a:r>
          </a:p>
          <a:p>
            <a:pPr eaLnBrk="1" hangingPunct="1"/>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Increasingly, many companies encourage employees to use social media to become employee activists. For this purpose, employee activists draw visibility to their workplace, defend their employers from criticism, and serve as advocates, both online and off.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Internally, social media also becomes problematic when it becomes a way for boastful employees to brag about their accomplishments, for managers to publish one-way messages to employees, or for employees to argue or gripe about something or someone they don’t like at work—then it has lost its usefulness. To avoid this, managers need to remember that social media is a tool that needs to be managed to be beneficial.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171016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Managers need to lead by example and always be ethical to create trust and loyalty in the people around them. Unethical behavior threatens the organization’s survival and your career.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an increasing amount of political uncertainty around the world. The change is not limited to nations but also affects states and cities such as Seattle’s minimum wage laws and employee tax to support social causes. This uncertainty and change increases the cost of doing business.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366203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1-8).</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a:p>
            <a:pPr eaLnBrk="1" hangingPunct="1"/>
            <a:endParaRPr lang="en-US" sz="1200" b="0" kern="1200" dirty="0">
              <a:solidFill>
                <a:schemeClr val="tx1"/>
              </a:solidFill>
              <a:effectLst/>
              <a:latin typeface="+mn-lt"/>
              <a:ea typeface="+mn-ea"/>
              <a:cs typeface="+mn-cs"/>
            </a:endParaRPr>
          </a:p>
          <a:p>
            <a:pPr eaLnBrk="1" hangingPunct="1"/>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chart shows the text “Management is needed in …” at the center.</a:t>
            </a:r>
          </a:p>
          <a:p>
            <a:r>
              <a:rPr lang="en-US" sz="1200" kern="1200" dirty="0">
                <a:solidFill>
                  <a:schemeClr val="tx1"/>
                </a:solidFill>
                <a:effectLst/>
                <a:latin typeface="+mn-lt"/>
                <a:ea typeface="+mn-ea"/>
                <a:cs typeface="+mn-cs"/>
              </a:rPr>
              <a:t>Around it, as in a web diagram, the following are shown in text boxes:</a:t>
            </a:r>
          </a:p>
          <a:p>
            <a:pPr lvl="0"/>
            <a:r>
              <a:rPr lang="en-US" sz="1200" kern="1200" dirty="0">
                <a:solidFill>
                  <a:schemeClr val="tx1"/>
                </a:solidFill>
                <a:effectLst/>
                <a:latin typeface="+mn-lt"/>
                <a:ea typeface="+mn-ea"/>
                <a:cs typeface="+mn-cs"/>
              </a:rPr>
              <a:t>All Organization Levels: Bottom to Top</a:t>
            </a:r>
          </a:p>
          <a:p>
            <a:pPr lvl="0"/>
            <a:r>
              <a:rPr lang="en-US" sz="1200" kern="1200" dirty="0">
                <a:solidFill>
                  <a:schemeClr val="tx1"/>
                </a:solidFill>
                <a:effectLst/>
                <a:latin typeface="+mn-lt"/>
                <a:ea typeface="+mn-ea"/>
                <a:cs typeface="+mn-cs"/>
              </a:rPr>
              <a:t>All Organizational Areas: Manufacturing, Marketing, Human Resources, Accounting, Information Systems, etcetera</a:t>
            </a:r>
          </a:p>
          <a:p>
            <a:pPr lvl="0"/>
            <a:r>
              <a:rPr lang="en-US" sz="1200" kern="1200" dirty="0">
                <a:solidFill>
                  <a:schemeClr val="tx1"/>
                </a:solidFill>
                <a:effectLst/>
                <a:latin typeface="+mn-lt"/>
                <a:ea typeface="+mn-ea"/>
                <a:cs typeface="+mn-cs"/>
              </a:rPr>
              <a:t>All Sizes of Organizations: Small to Large</a:t>
            </a:r>
          </a:p>
          <a:p>
            <a:pPr lvl="0"/>
            <a:r>
              <a:rPr lang="en-US" sz="1200" kern="1200" dirty="0">
                <a:solidFill>
                  <a:schemeClr val="tx1"/>
                </a:solidFill>
                <a:effectLst/>
                <a:latin typeface="+mn-lt"/>
                <a:ea typeface="+mn-ea"/>
                <a:cs typeface="+mn-cs"/>
              </a:rPr>
              <a:t>All Types of Organizations: Profit to Not-for-Profit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everyone that you will all be managers of resources or employees if you advance in your career. Understanding management principles will help you navigate the workplace issues you will encounter along the way.</a:t>
            </a:r>
          </a:p>
        </p:txBody>
      </p:sp>
      <p:sp>
        <p:nvSpPr>
          <p:cNvPr id="4" name="Slide Number Placeholder 3"/>
          <p:cNvSpPr>
            <a:spLocks noGrp="1"/>
          </p:cNvSpPr>
          <p:nvPr>
            <p:ph type="sldNum" sz="quarter" idx="5"/>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223352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It is shaped like a pyramid and has four levels. The levels, from bottom upwards are: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Nonmanagerial employees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First-Line Managers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Middle Managers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Top Managers</a:t>
            </a:r>
            <a:endParaRPr lang="en-US" b="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Organizations have three common characteristics. First, an organization has a distinct purpose that is typically expressed through goals the organization seeks to accomplish. Second, each organization is composed of people. It takes people to perform the work that’s necessary for the organization to achieve its goals. Third, all organizations develop a deliberate structure within which members do their work.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 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9/8/2023</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9/8/2023</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9/8/2023</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3" name="Picture Placeholder 2"/>
          <p:cNvSpPr>
            <a:spLocks noGrp="1"/>
          </p:cNvSpPr>
          <p:nvPr>
            <p:ph type="pic" sz="quarter" idx="19"/>
          </p:nvPr>
        </p:nvSpPr>
        <p:spPr>
          <a:xfrm>
            <a:off x="914400" y="2362200"/>
            <a:ext cx="3810000" cy="2971800"/>
          </a:xfrm>
        </p:spPr>
        <p:txBody>
          <a:bodyPr/>
          <a:lstStyle/>
          <a:p>
            <a:endParaRPr lang="en-IN"/>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9/8/2023</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9/8/2023</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9/8/2023</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9/8/2023</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2021, 2018, 2016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9/8/2023</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3" name="Picture Placeholder 2"/>
          <p:cNvSpPr>
            <a:spLocks noGrp="1"/>
          </p:cNvSpPr>
          <p:nvPr>
            <p:ph type="pic" sz="quarter" idx="14"/>
          </p:nvPr>
        </p:nvSpPr>
        <p:spPr>
          <a:xfrm>
            <a:off x="457200" y="2057400"/>
            <a:ext cx="8153400" cy="2209800"/>
          </a:xfrm>
        </p:spPr>
        <p:txBody>
          <a:bodyPr/>
          <a:lstStyle/>
          <a:p>
            <a:endParaRPr lang="en-IN"/>
          </a:p>
        </p:txBody>
      </p:sp>
      <p:sp>
        <p:nvSpPr>
          <p:cNvPr id="5" name="Content Placeholder 4"/>
          <p:cNvSpPr>
            <a:spLocks noGrp="1"/>
          </p:cNvSpPr>
          <p:nvPr>
            <p:ph sz="quarter" idx="15"/>
          </p:nvPr>
        </p:nvSpPr>
        <p:spPr>
          <a:xfrm>
            <a:off x="609600" y="4648200"/>
            <a:ext cx="7543800" cy="1371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9/8/2023</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9/8/2023</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9/8/2023</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9/8/2023</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2021, 2018, 2016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4352"/>
            <a:ext cx="8229600" cy="540596"/>
          </a:xfrm>
        </p:spPr>
        <p:txBody>
          <a:bodyPr/>
          <a:lstStyle/>
          <a:p>
            <a:r>
              <a:rPr lang="en-US" dirty="0"/>
              <a:t>Management</a:t>
            </a:r>
          </a:p>
        </p:txBody>
      </p:sp>
      <p:sp>
        <p:nvSpPr>
          <p:cNvPr id="2" name="Text Placeholder 1"/>
          <p:cNvSpPr>
            <a:spLocks noGrp="1"/>
          </p:cNvSpPr>
          <p:nvPr>
            <p:ph type="body" sz="quarter" idx="13"/>
          </p:nvPr>
        </p:nvSpPr>
        <p:spPr>
          <a:xfrm>
            <a:off x="457200" y="909194"/>
            <a:ext cx="8229600" cy="332887"/>
          </a:xfrm>
        </p:spPr>
        <p:txBody>
          <a:bodyPr/>
          <a:lstStyle/>
          <a:p>
            <a:r>
              <a:rPr lang="en-US" dirty="0"/>
              <a:t>Fifteenth Edition</a:t>
            </a:r>
          </a:p>
        </p:txBody>
      </p:sp>
      <p:sp>
        <p:nvSpPr>
          <p:cNvPr id="3" name="Text Placeholder 2"/>
          <p:cNvSpPr>
            <a:spLocks noGrp="1"/>
          </p:cNvSpPr>
          <p:nvPr>
            <p:ph type="body" sz="quarter" idx="14"/>
          </p:nvPr>
        </p:nvSpPr>
        <p:spPr>
          <a:xfrm>
            <a:off x="4572000" y="2895600"/>
            <a:ext cx="4114800" cy="533400"/>
          </a:xfrm>
        </p:spPr>
        <p:txBody>
          <a:bodyPr anchor="ctr"/>
          <a:lstStyle/>
          <a:p>
            <a:r>
              <a:rPr lang="en-US" dirty="0"/>
              <a:t>Chapter 1</a:t>
            </a:r>
          </a:p>
        </p:txBody>
      </p:sp>
      <p:sp>
        <p:nvSpPr>
          <p:cNvPr id="4" name="Text Placeholder 3"/>
          <p:cNvSpPr>
            <a:spLocks noGrp="1"/>
          </p:cNvSpPr>
          <p:nvPr>
            <p:ph type="body" sz="quarter" idx="15"/>
          </p:nvPr>
        </p:nvSpPr>
        <p:spPr>
          <a:xfrm>
            <a:off x="4572000" y="3817387"/>
            <a:ext cx="4114800" cy="754614"/>
          </a:xfrm>
        </p:spPr>
        <p:txBody>
          <a:bodyPr/>
          <a:lstStyle/>
          <a:p>
            <a:r>
              <a:rPr lang="en-US" dirty="0"/>
              <a:t>Managers and You in the Workplace</a:t>
            </a:r>
          </a:p>
        </p:txBody>
      </p:sp>
      <p:pic>
        <p:nvPicPr>
          <p:cNvPr id="9" name="Picture Placeholder 8" descr="Front Cover: Management, Fifteenth Edition By Robbins and Coulter">
            <a:extLst>
              <a:ext uri="{FF2B5EF4-FFF2-40B4-BE49-F238E27FC236}">
                <a16:creationId xmlns="" xmlns:a16="http://schemas.microsoft.com/office/drawing/2014/main" id="{1EC4E7D4-9DAF-41C9-B7B7-4567EF50FEFC}"/>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tretch>
            <a:fillRect/>
          </a:stretch>
        </p:blipFill>
        <p:spPr>
          <a:xfrm>
            <a:off x="482235" y="1444592"/>
            <a:ext cx="3809627" cy="4873062"/>
          </a:xfrm>
          <a:prstGeom prst="rect">
            <a:avLst/>
          </a:prstGeom>
        </p:spPr>
      </p:pic>
      <p:sp>
        <p:nvSpPr>
          <p:cNvPr id="6" name="Text Placeholder 5"/>
          <p:cNvSpPr>
            <a:spLocks noGrp="1"/>
          </p:cNvSpPr>
          <p:nvPr>
            <p:ph type="body" sz="quarter" idx="4294967295"/>
          </p:nvPr>
        </p:nvSpPr>
        <p:spPr>
          <a:xfrm>
            <a:off x="2889939" y="6421438"/>
            <a:ext cx="5889625" cy="274637"/>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2021. 2018, 2016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783"/>
            <a:ext cx="8229600" cy="474452"/>
          </a:xfrm>
        </p:spPr>
        <p:txBody>
          <a:bodyPr/>
          <a:lstStyle/>
          <a:p>
            <a:r>
              <a:rPr lang="en-US" dirty="0"/>
              <a:t>Efficiency and Effectiveness</a:t>
            </a:r>
          </a:p>
        </p:txBody>
      </p:sp>
      <p:sp>
        <p:nvSpPr>
          <p:cNvPr id="3" name="Content Placeholder 2"/>
          <p:cNvSpPr>
            <a:spLocks noGrp="1"/>
          </p:cNvSpPr>
          <p:nvPr>
            <p:ph idx="1"/>
          </p:nvPr>
        </p:nvSpPr>
        <p:spPr>
          <a:xfrm>
            <a:off x="457200" y="1077817"/>
            <a:ext cx="8229600" cy="2046383"/>
          </a:xfrm>
        </p:spPr>
        <p:txBody>
          <a:bodyPr/>
          <a:lstStyle/>
          <a:p>
            <a:r>
              <a:rPr lang="en-US" sz="2400" b="1" dirty="0"/>
              <a:t>Efficiency:</a:t>
            </a:r>
            <a:r>
              <a:rPr lang="en-US" sz="2400" dirty="0"/>
              <a:t> doing things right</a:t>
            </a:r>
          </a:p>
          <a:p>
            <a:pPr lvl="1"/>
            <a:r>
              <a:rPr lang="en-US" sz="2400" dirty="0"/>
              <a:t>getting the most output from the least amount of input</a:t>
            </a:r>
          </a:p>
          <a:p>
            <a:r>
              <a:rPr lang="en-US" sz="2400" b="1" dirty="0"/>
              <a:t>Effectiveness</a:t>
            </a:r>
            <a:r>
              <a:rPr lang="en-US" sz="2400" dirty="0"/>
              <a:t>: doing the right things</a:t>
            </a:r>
          </a:p>
          <a:p>
            <a:pPr lvl="1"/>
            <a:r>
              <a:rPr lang="en-US" sz="2400" dirty="0"/>
              <a:t>attaining organizational goals</a:t>
            </a:r>
          </a:p>
        </p:txBody>
      </p:sp>
    </p:spTree>
    <p:extLst>
      <p:ext uri="{BB962C8B-B14F-4D97-AF65-F5344CB8AC3E}">
        <p14:creationId xmlns:p14="http://schemas.microsoft.com/office/powerpoint/2010/main" val="3383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17" y="228600"/>
            <a:ext cx="8229600" cy="1066800"/>
          </a:xfrm>
        </p:spPr>
        <p:txBody>
          <a:bodyPr/>
          <a:lstStyle/>
          <a:p>
            <a:r>
              <a:rPr lang="en-US" sz="3600" dirty="0"/>
              <a:t>Exhibit 1.4 Efficiency and Effectiveness in Management</a:t>
            </a:r>
          </a:p>
        </p:txBody>
      </p:sp>
      <p:pic>
        <p:nvPicPr>
          <p:cNvPr id="8" name="Picture Placeholder 7" descr="A figure illustrates “Efficiency” and “Effectiveness” in management.&#10;Long description is available in notes,&#10;press F6">
            <a:extLst>
              <a:ext uri="{FF2B5EF4-FFF2-40B4-BE49-F238E27FC236}">
                <a16:creationId xmlns="" xmlns:a16="http://schemas.microsoft.com/office/drawing/2014/main" id="{BAEE0B4A-F2D3-4F80-A2E2-D4A48702AD53}"/>
              </a:ext>
            </a:extLst>
          </p:cNvPr>
          <p:cNvPicPr>
            <a:picLocks noGrp="1" noChangeAspect="1"/>
          </p:cNvPicPr>
          <p:nvPr>
            <p:ph type="pic" sz="quarter" idx="14"/>
          </p:nvPr>
        </p:nvPicPr>
        <p:blipFill>
          <a:blip r:embed="rId3" cstate="print"/>
          <a:stretch>
            <a:fillRect/>
          </a:stretch>
        </p:blipFill>
        <p:spPr>
          <a:xfrm>
            <a:off x="1238448" y="1458817"/>
            <a:ext cx="6667105" cy="3948178"/>
          </a:xfrm>
          <a:prstGeom prst="rect">
            <a:avLst/>
          </a:prstGeom>
        </p:spPr>
      </p:pic>
      <p:sp>
        <p:nvSpPr>
          <p:cNvPr id="5" name="Content Placeholder 4"/>
          <p:cNvSpPr>
            <a:spLocks noGrp="1"/>
          </p:cNvSpPr>
          <p:nvPr>
            <p:ph sz="quarter" idx="15"/>
          </p:nvPr>
        </p:nvSpPr>
        <p:spPr>
          <a:xfrm>
            <a:off x="468217" y="5791200"/>
            <a:ext cx="8229600" cy="533400"/>
          </a:xfrm>
        </p:spPr>
        <p:txBody>
          <a:bodyPr/>
          <a:lstStyle/>
          <a:p>
            <a:pPr marL="0" indent="0">
              <a:buNone/>
            </a:pPr>
            <a:r>
              <a:rPr lang="en-US" dirty="0"/>
              <a:t>Exhibit 1.4 shows that whereas efficiency is concerned with the means</a:t>
            </a:r>
            <a:r>
              <a:rPr lang="en-US" i="1" dirty="0"/>
              <a:t> </a:t>
            </a:r>
            <a:r>
              <a:rPr lang="en-US" dirty="0"/>
              <a:t>of getting things done, effectiveness is concerned with the ends, or attainment of organizational goals.</a:t>
            </a:r>
          </a:p>
        </p:txBody>
      </p:sp>
    </p:spTree>
    <p:extLst>
      <p:ext uri="{BB962C8B-B14F-4D97-AF65-F5344CB8AC3E}">
        <p14:creationId xmlns:p14="http://schemas.microsoft.com/office/powerpoint/2010/main" val="11699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566"/>
            <a:ext cx="8229600" cy="563880"/>
          </a:xfrm>
        </p:spPr>
        <p:txBody>
          <a:bodyPr/>
          <a:lstStyle/>
          <a:p>
            <a:r>
              <a:rPr lang="en-US" dirty="0"/>
              <a:t>Management Functions</a:t>
            </a:r>
          </a:p>
        </p:txBody>
      </p:sp>
      <p:sp>
        <p:nvSpPr>
          <p:cNvPr id="3" name="Content Placeholder 2"/>
          <p:cNvSpPr>
            <a:spLocks noGrp="1"/>
          </p:cNvSpPr>
          <p:nvPr>
            <p:ph idx="1"/>
          </p:nvPr>
        </p:nvSpPr>
        <p:spPr>
          <a:xfrm>
            <a:off x="457200" y="1077817"/>
            <a:ext cx="8229600" cy="3646583"/>
          </a:xfrm>
        </p:spPr>
        <p:txBody>
          <a:bodyPr/>
          <a:lstStyle/>
          <a:p>
            <a:r>
              <a:rPr lang="en-US" sz="2400" b="1" dirty="0"/>
              <a:t>Planning</a:t>
            </a:r>
            <a:r>
              <a:rPr lang="en-US" sz="2400" dirty="0"/>
              <a:t>: Defining goals, establishing strategies to achieve goals, and developing plans to integrate and coordinate activities</a:t>
            </a:r>
          </a:p>
          <a:p>
            <a:r>
              <a:rPr lang="en-US" sz="2400" b="1" dirty="0"/>
              <a:t>Organizing</a:t>
            </a:r>
            <a:r>
              <a:rPr lang="en-US" sz="2400" dirty="0"/>
              <a:t>: Arranging and structuring work to accomplish organizational goals</a:t>
            </a:r>
          </a:p>
          <a:p>
            <a:r>
              <a:rPr lang="en-US" sz="2400" b="1" dirty="0"/>
              <a:t>Leading</a:t>
            </a:r>
            <a:r>
              <a:rPr lang="en-US" sz="2400" dirty="0"/>
              <a:t>: Working with and through people to accomplish goals</a:t>
            </a:r>
          </a:p>
          <a:p>
            <a:r>
              <a:rPr lang="en-US" sz="2400" b="1" dirty="0"/>
              <a:t>Controlling</a:t>
            </a:r>
            <a:r>
              <a:rPr lang="en-US" sz="24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685800"/>
          </a:xfrm>
        </p:spPr>
        <p:txBody>
          <a:bodyPr/>
          <a:lstStyle/>
          <a:p>
            <a:r>
              <a:rPr lang="en-US" dirty="0"/>
              <a:t>Exhibit 1.5 Four Functions of Management</a:t>
            </a:r>
          </a:p>
        </p:txBody>
      </p:sp>
      <p:pic>
        <p:nvPicPr>
          <p:cNvPr id="7" name="Picture Placeholder 6" descr="A chart lists the four functions of management.&#10;Long description is available in notes,&#10;press F6"/>
          <p:cNvPicPr>
            <a:picLocks noGrp="1" noChangeAspect="1"/>
          </p:cNvPicPr>
          <p:nvPr>
            <p:ph type="pic" sz="quarter" idx="14"/>
          </p:nvPr>
        </p:nvPicPr>
        <p:blipFill>
          <a:blip r:embed="rId3" cstate="print"/>
          <a:stretch>
            <a:fillRect/>
          </a:stretch>
        </p:blipFill>
        <p:spPr>
          <a:xfrm>
            <a:off x="487402" y="2032338"/>
            <a:ext cx="8189139" cy="2768262"/>
          </a:xfrm>
          <a:prstGeom prst="rect">
            <a:avLst/>
          </a:prstGeom>
        </p:spPr>
      </p:pic>
      <p:sp>
        <p:nvSpPr>
          <p:cNvPr id="5" name="Content Placeholder 4"/>
          <p:cNvSpPr>
            <a:spLocks noGrp="1"/>
          </p:cNvSpPr>
          <p:nvPr>
            <p:ph sz="quarter" idx="15"/>
          </p:nvPr>
        </p:nvSpPr>
        <p:spPr>
          <a:xfrm>
            <a:off x="457200" y="5715000"/>
            <a:ext cx="8229600" cy="609600"/>
          </a:xfrm>
        </p:spPr>
        <p:txBody>
          <a:bodyPr/>
          <a:lstStyle/>
          <a:p>
            <a:pPr marL="0" indent="0">
              <a:buNone/>
            </a:pPr>
            <a:r>
              <a:rPr lang="en-US" dirty="0"/>
              <a:t>Exhibit 1.5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Mintzberg’s Managerial Roles and a Contemporary Model of Managing</a:t>
            </a:r>
          </a:p>
        </p:txBody>
      </p:sp>
      <p:sp>
        <p:nvSpPr>
          <p:cNvPr id="3" name="Content Placeholder 2"/>
          <p:cNvSpPr>
            <a:spLocks noGrp="1"/>
          </p:cNvSpPr>
          <p:nvPr>
            <p:ph idx="1"/>
          </p:nvPr>
        </p:nvSpPr>
        <p:spPr>
          <a:xfrm>
            <a:off x="457200" y="1600201"/>
            <a:ext cx="8229600" cy="2286000"/>
          </a:xfrm>
        </p:spPr>
        <p:txBody>
          <a:bodyPr/>
          <a:lstStyle/>
          <a:p>
            <a:r>
              <a:rPr lang="en-US" sz="2400" b="1" dirty="0"/>
              <a:t>Roles</a:t>
            </a:r>
            <a:r>
              <a:rPr lang="en-US" sz="2400" dirty="0"/>
              <a:t>: specific actions or behaviors expected of and exhibited by a manager</a:t>
            </a:r>
          </a:p>
          <a:p>
            <a:r>
              <a:rPr lang="en-US" sz="2400" dirty="0"/>
              <a:t>Mintzberg identified 10 roles grouped around interpersonal relationships, the transfer of information, and decision making</a:t>
            </a:r>
          </a:p>
        </p:txBody>
      </p:sp>
    </p:spTree>
    <p:extLst>
      <p:ext uri="{BB962C8B-B14F-4D97-AF65-F5344CB8AC3E}">
        <p14:creationId xmlns:p14="http://schemas.microsoft.com/office/powerpoint/2010/main" val="11549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626852"/>
          </a:xfrm>
        </p:spPr>
        <p:txBody>
          <a:bodyPr/>
          <a:lstStyle/>
          <a:p>
            <a:r>
              <a:rPr lang="en-US" dirty="0"/>
              <a:t>Types of Roles</a:t>
            </a:r>
          </a:p>
        </p:txBody>
      </p:sp>
      <p:sp>
        <p:nvSpPr>
          <p:cNvPr id="3" name="Content Placeholder 2"/>
          <p:cNvSpPr>
            <a:spLocks noGrp="1"/>
          </p:cNvSpPr>
          <p:nvPr>
            <p:ph idx="1"/>
          </p:nvPr>
        </p:nvSpPr>
        <p:spPr>
          <a:xfrm>
            <a:off x="457200" y="1079501"/>
            <a:ext cx="8229600" cy="3416299"/>
          </a:xfrm>
        </p:spPr>
        <p:txBody>
          <a:bodyPr/>
          <a:lstStyle/>
          <a:p>
            <a:r>
              <a:rPr lang="en-US" sz="2400" b="1" dirty="0"/>
              <a:t>Interpersonal</a:t>
            </a:r>
          </a:p>
          <a:p>
            <a:pPr lvl="1"/>
            <a:r>
              <a:rPr lang="en-US" sz="2400" dirty="0"/>
              <a:t>Figurehead, leader, liaison</a:t>
            </a:r>
          </a:p>
          <a:p>
            <a:r>
              <a:rPr lang="en-US" sz="2400" b="1" dirty="0"/>
              <a:t>Informational</a:t>
            </a:r>
          </a:p>
          <a:p>
            <a:pPr lvl="1"/>
            <a:r>
              <a:rPr lang="en-US" sz="2400" dirty="0"/>
              <a:t>Monitor, disseminator, spokesperson</a:t>
            </a:r>
          </a:p>
          <a:p>
            <a:r>
              <a:rPr lang="en-US" sz="2400" b="1" dirty="0"/>
              <a:t>Decisional</a:t>
            </a:r>
          </a:p>
          <a:p>
            <a:pPr lvl="1"/>
            <a:r>
              <a:rPr lang="en-US" sz="2400" dirty="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06312"/>
          </a:xfrm>
        </p:spPr>
        <p:txBody>
          <a:bodyPr/>
          <a:lstStyle/>
          <a:p>
            <a:r>
              <a:rPr lang="en-US" dirty="0"/>
              <a:t>Exhibit 1.6 </a:t>
            </a:r>
            <a:r>
              <a:rPr lang="en-US" dirty="0" err="1"/>
              <a:t>Mintzberg’s</a:t>
            </a:r>
            <a:r>
              <a:rPr lang="en-US" dirty="0"/>
              <a:t> Managerial Roles</a:t>
            </a:r>
          </a:p>
        </p:txBody>
      </p:sp>
      <p:pic>
        <p:nvPicPr>
          <p:cNvPr id="8" name="Picture 2" descr="A model illustrates Mintzberg’s managerial roles.&#10;Long description is available in notes,&#10;press F6"/>
          <p:cNvPicPr>
            <a:picLocks noGrp="1" noChangeAspect="1" noChangeArrowheads="1"/>
          </p:cNvPicPr>
          <p:nvPr>
            <p:ph type="pic" sz="quarter" idx="14"/>
          </p:nvPr>
        </p:nvPicPr>
        <p:blipFill>
          <a:blip r:embed="rId3" cstate="print"/>
          <a:stretch>
            <a:fillRect/>
          </a:stretch>
        </p:blipFill>
        <p:spPr bwMode="auto">
          <a:xfrm>
            <a:off x="1270000" y="1095375"/>
            <a:ext cx="6619875" cy="4619625"/>
          </a:xfrm>
          <a:prstGeom prst="rect">
            <a:avLst/>
          </a:prstGeom>
        </p:spPr>
      </p:pic>
      <p:sp>
        <p:nvSpPr>
          <p:cNvPr id="6" name="Content Placeholder 5"/>
          <p:cNvSpPr>
            <a:spLocks noGrp="1"/>
          </p:cNvSpPr>
          <p:nvPr>
            <p:ph sz="quarter" idx="15"/>
          </p:nvPr>
        </p:nvSpPr>
        <p:spPr>
          <a:xfrm>
            <a:off x="457200" y="5943600"/>
            <a:ext cx="8229600" cy="381000"/>
          </a:xfrm>
        </p:spPr>
        <p:txBody>
          <a:bodyPr/>
          <a:lstStyle/>
          <a:p>
            <a:pPr marL="0" indent="0">
              <a:buNone/>
            </a:pPr>
            <a:r>
              <a:rPr lang="en-US" dirty="0"/>
              <a:t>Exhibit 1.6 shows the managerial roles identified by </a:t>
            </a:r>
            <a:r>
              <a:rPr lang="en-US" dirty="0" err="1"/>
              <a:t>Mintzberg</a:t>
            </a:r>
            <a:r>
              <a:rPr lang="en-US" dirty="0"/>
              <a:t>. </a:t>
            </a:r>
          </a:p>
        </p:txBody>
      </p:sp>
    </p:spTree>
    <p:extLst>
      <p:ext uri="{BB962C8B-B14F-4D97-AF65-F5344CB8AC3E}">
        <p14:creationId xmlns:p14="http://schemas.microsoft.com/office/powerpoint/2010/main" val="30041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474452"/>
          </a:xfrm>
        </p:spPr>
        <p:txBody>
          <a:bodyPr/>
          <a:lstStyle/>
          <a:p>
            <a:r>
              <a:rPr lang="en-US" dirty="0"/>
              <a:t>Management Skills</a:t>
            </a:r>
          </a:p>
        </p:txBody>
      </p:sp>
      <p:sp>
        <p:nvSpPr>
          <p:cNvPr id="3" name="Content Placeholder 2"/>
          <p:cNvSpPr>
            <a:spLocks noGrp="1"/>
          </p:cNvSpPr>
          <p:nvPr>
            <p:ph idx="1"/>
          </p:nvPr>
        </p:nvSpPr>
        <p:spPr>
          <a:xfrm>
            <a:off x="457200" y="1079501"/>
            <a:ext cx="8229600" cy="3111500"/>
          </a:xfrm>
        </p:spPr>
        <p:txBody>
          <a:bodyPr/>
          <a:lstStyle/>
          <a:p>
            <a:pPr marL="342900" indent="-342900" eaLnBrk="0" hangingPunct="0">
              <a:spcBef>
                <a:spcPct val="20000"/>
              </a:spcBef>
              <a:buFont typeface="Arial" charset="0"/>
              <a:buChar char="•"/>
            </a:pPr>
            <a:r>
              <a:rPr lang="en-US" sz="2400" b="1" dirty="0"/>
              <a:t>Technical skills</a:t>
            </a:r>
          </a:p>
          <a:p>
            <a:pPr lvl="1" eaLnBrk="0" hangingPunct="0">
              <a:spcBef>
                <a:spcPct val="20000"/>
              </a:spcBef>
              <a:buFont typeface="Arial" charset="0"/>
              <a:buChar char="–"/>
            </a:pPr>
            <a:r>
              <a:rPr lang="en-US" sz="2400" dirty="0"/>
              <a:t>Knowledge and proficiency in a specific field</a:t>
            </a:r>
          </a:p>
          <a:p>
            <a:pPr marL="342900" indent="-342900" eaLnBrk="0" hangingPunct="0">
              <a:spcBef>
                <a:spcPct val="20000"/>
              </a:spcBef>
              <a:buFont typeface="Arial" charset="0"/>
              <a:buChar char="•"/>
            </a:pPr>
            <a:r>
              <a:rPr lang="en-US" sz="2400" b="1" dirty="0"/>
              <a:t>Human skills</a:t>
            </a:r>
          </a:p>
          <a:p>
            <a:pPr lvl="1" eaLnBrk="0" hangingPunct="0">
              <a:spcBef>
                <a:spcPct val="20000"/>
              </a:spcBef>
              <a:buFont typeface="Arial" charset="0"/>
              <a:buChar char="–"/>
            </a:pPr>
            <a:r>
              <a:rPr lang="en-US" sz="2400" dirty="0"/>
              <a:t>The ability to work well with other people</a:t>
            </a:r>
          </a:p>
          <a:p>
            <a:pPr marL="342900" indent="-342900" eaLnBrk="0" hangingPunct="0">
              <a:spcBef>
                <a:spcPct val="20000"/>
              </a:spcBef>
              <a:buFont typeface="Arial" charset="0"/>
              <a:buChar char="•"/>
            </a:pPr>
            <a:r>
              <a:rPr lang="en-US" sz="2400" b="1" dirty="0"/>
              <a:t>Conceptual skills</a:t>
            </a:r>
          </a:p>
          <a:p>
            <a:pPr lvl="1" eaLnBrk="0" hangingPunct="0">
              <a:spcBef>
                <a:spcPct val="20000"/>
              </a:spcBef>
              <a:buFont typeface="Arial" charset="0"/>
              <a:buChar char="–"/>
            </a:pPr>
            <a:r>
              <a:rPr lang="en-US" sz="24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1.7 Skills Needed at Different Managerial Levels</a:t>
            </a:r>
          </a:p>
        </p:txBody>
      </p:sp>
      <p:pic>
        <p:nvPicPr>
          <p:cNvPr id="7" name="Picture 2" descr="A figure shows the skills needed at different managerial levels.&#10;Long description is available in notes,&#10;press F6&#10;"/>
          <p:cNvPicPr>
            <a:picLocks noGrp="1" noChangeAspect="1" noChangeArrowheads="1"/>
          </p:cNvPicPr>
          <p:nvPr>
            <p:ph type="pic" sz="quarter" idx="14"/>
          </p:nvPr>
        </p:nvPicPr>
        <p:blipFill>
          <a:blip r:embed="rId3" cstate="print"/>
          <a:stretch>
            <a:fillRect/>
          </a:stretch>
        </p:blipFill>
        <p:spPr bwMode="auto">
          <a:xfrm>
            <a:off x="471795" y="1752600"/>
            <a:ext cx="8216272" cy="3347369"/>
          </a:xfrm>
          <a:prstGeom prst="rect">
            <a:avLst/>
          </a:prstGeom>
        </p:spPr>
      </p:pic>
      <p:sp>
        <p:nvSpPr>
          <p:cNvPr id="8" name="Content Placeholder 7"/>
          <p:cNvSpPr>
            <a:spLocks noGrp="1"/>
          </p:cNvSpPr>
          <p:nvPr>
            <p:ph sz="quarter" idx="15"/>
          </p:nvPr>
        </p:nvSpPr>
        <p:spPr>
          <a:xfrm>
            <a:off x="457200" y="5715000"/>
            <a:ext cx="8229600" cy="609600"/>
          </a:xfrm>
        </p:spPr>
        <p:txBody>
          <a:bodyPr/>
          <a:lstStyle/>
          <a:p>
            <a:pPr marL="0" indent="0">
              <a:buNone/>
            </a:pPr>
            <a:r>
              <a:rPr lang="en-US" dirty="0"/>
              <a:t>Exhibit 1.7 shows the relationships of conceptual, human, and technical skills to managerial levels.</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F82FA2-9CB6-43BE-B91F-ECDB68C90886}"/>
              </a:ext>
            </a:extLst>
          </p:cNvPr>
          <p:cNvSpPr>
            <a:spLocks noGrp="1"/>
          </p:cNvSpPr>
          <p:nvPr>
            <p:ph type="title"/>
          </p:nvPr>
        </p:nvSpPr>
        <p:spPr/>
        <p:txBody>
          <a:bodyPr/>
          <a:lstStyle/>
          <a:p>
            <a:r>
              <a:rPr lang="en-US" dirty="0"/>
              <a:t>Challenges Facing Managers Today and into the Future </a:t>
            </a:r>
          </a:p>
        </p:txBody>
      </p:sp>
      <p:sp>
        <p:nvSpPr>
          <p:cNvPr id="3" name="Content Placeholder 2">
            <a:extLst>
              <a:ext uri="{FF2B5EF4-FFF2-40B4-BE49-F238E27FC236}">
                <a16:creationId xmlns="" xmlns:a16="http://schemas.microsoft.com/office/drawing/2014/main" id="{0C0DF27A-4DE5-4DDE-BC11-84DA3F651378}"/>
              </a:ext>
            </a:extLst>
          </p:cNvPr>
          <p:cNvSpPr>
            <a:spLocks noGrp="1"/>
          </p:cNvSpPr>
          <p:nvPr>
            <p:ph idx="1"/>
          </p:nvPr>
        </p:nvSpPr>
        <p:spPr>
          <a:xfrm>
            <a:off x="457200" y="1600201"/>
            <a:ext cx="8229600" cy="3276599"/>
          </a:xfrm>
        </p:spPr>
        <p:txBody>
          <a:bodyPr/>
          <a:lstStyle/>
          <a:p>
            <a:r>
              <a:rPr lang="en-US" sz="2400" dirty="0"/>
              <a:t>Focus on technology</a:t>
            </a:r>
          </a:p>
          <a:p>
            <a:r>
              <a:rPr lang="en-US" sz="2400" dirty="0"/>
              <a:t>Focus on disruptive innovation</a:t>
            </a:r>
          </a:p>
          <a:p>
            <a:r>
              <a:rPr lang="en-US" sz="2400" dirty="0"/>
              <a:t>Focus on social media</a:t>
            </a:r>
          </a:p>
          <a:p>
            <a:r>
              <a:rPr lang="en-US" sz="2400" dirty="0"/>
              <a:t>Focus on ethics</a:t>
            </a:r>
          </a:p>
          <a:p>
            <a:r>
              <a:rPr lang="en-US" sz="2400" dirty="0"/>
              <a:t>Focus on political uncertainty</a:t>
            </a:r>
          </a:p>
          <a:p>
            <a:r>
              <a:rPr lang="en-US" sz="2400" dirty="0"/>
              <a:t>Focus on the customer</a:t>
            </a:r>
          </a:p>
        </p:txBody>
      </p:sp>
    </p:spTree>
    <p:extLst>
      <p:ext uri="{BB962C8B-B14F-4D97-AF65-F5344CB8AC3E}">
        <p14:creationId xmlns:p14="http://schemas.microsoft.com/office/powerpoint/2010/main" val="158023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383"/>
            <a:ext cx="8229600" cy="626852"/>
          </a:xfrm>
        </p:spPr>
        <p:txBody>
          <a:bodyPr anchor="ctr"/>
          <a:lstStyle/>
          <a:p>
            <a:r>
              <a:rPr lang="en-US" dirty="0"/>
              <a:t>Learning Objectives</a:t>
            </a:r>
          </a:p>
        </p:txBody>
      </p:sp>
      <p:sp>
        <p:nvSpPr>
          <p:cNvPr id="3" name="Content Placeholder 2"/>
          <p:cNvSpPr>
            <a:spLocks noGrp="1"/>
          </p:cNvSpPr>
          <p:nvPr>
            <p:ph idx="1"/>
          </p:nvPr>
        </p:nvSpPr>
        <p:spPr>
          <a:xfrm>
            <a:off x="457200" y="1077818"/>
            <a:ext cx="8229600" cy="4038599"/>
          </a:xfrm>
        </p:spPr>
        <p:txBody>
          <a:bodyPr/>
          <a:lstStyle/>
          <a:p>
            <a:pPr marL="0" indent="0">
              <a:buNone/>
            </a:pPr>
            <a:r>
              <a:rPr lang="en-US" sz="2400" b="1" dirty="0">
                <a:solidFill>
                  <a:srgbClr val="007FA3"/>
                </a:solidFill>
              </a:rPr>
              <a:t>1.1 </a:t>
            </a:r>
            <a:r>
              <a:rPr lang="en-US" sz="2400" b="1" dirty="0"/>
              <a:t>Tell </a:t>
            </a:r>
            <a:r>
              <a:rPr lang="en-US" sz="2400" dirty="0"/>
              <a:t>who managers are and where they work. </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a:p>
            <a:pPr marL="528638" indent="-528638">
              <a:buNone/>
            </a:pPr>
            <a:r>
              <a:rPr lang="en-US" sz="2400" b="1" dirty="0">
                <a:solidFill>
                  <a:srgbClr val="007FA3"/>
                </a:solidFill>
              </a:rPr>
              <a:t>1.6 </a:t>
            </a:r>
            <a:r>
              <a:rPr lang="en-US" sz="2400" b="1" dirty="0"/>
              <a:t>Describe </a:t>
            </a:r>
            <a:r>
              <a:rPr lang="en-US" sz="2400" dirty="0"/>
              <a:t>the benefits of the Employability Skills Matrix (</a:t>
            </a:r>
            <a:r>
              <a:rPr lang="en-US" sz="2400" spc="-300" dirty="0"/>
              <a:t>E S </a:t>
            </a:r>
            <a:r>
              <a:rPr lang="en-US" sz="2400" dirty="0"/>
              <a:t>M).</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26852"/>
          </a:xfrm>
        </p:spPr>
        <p:txBody>
          <a:bodyPr/>
          <a:lstStyle/>
          <a:p>
            <a:r>
              <a:rPr lang="en-US" dirty="0"/>
              <a:t>Focus on Technology</a:t>
            </a:r>
          </a:p>
        </p:txBody>
      </p:sp>
      <p:sp>
        <p:nvSpPr>
          <p:cNvPr id="3" name="Content Placeholder 2"/>
          <p:cNvSpPr>
            <a:spLocks noGrp="1"/>
          </p:cNvSpPr>
          <p:nvPr>
            <p:ph idx="1"/>
          </p:nvPr>
        </p:nvSpPr>
        <p:spPr>
          <a:xfrm>
            <a:off x="457200" y="1079501"/>
            <a:ext cx="8229600" cy="1739900"/>
          </a:xfrm>
        </p:spPr>
        <p:txBody>
          <a:bodyPr/>
          <a:lstStyle/>
          <a:p>
            <a:pPr marL="342900" indent="-342900" eaLnBrk="0" hangingPunct="0">
              <a:spcBef>
                <a:spcPct val="20000"/>
              </a:spcBef>
              <a:buFont typeface="Arial" charset="0"/>
              <a:buChar char="•"/>
            </a:pPr>
            <a:r>
              <a:rPr lang="en-US" sz="2400" dirty="0"/>
              <a:t>Managers must get employees on board with new technology</a:t>
            </a:r>
          </a:p>
          <a:p>
            <a:pPr marL="342900" indent="-342900" eaLnBrk="0" hangingPunct="0">
              <a:spcBef>
                <a:spcPct val="20000"/>
              </a:spcBef>
              <a:buFont typeface="Arial" charset="0"/>
              <a:buChar char="•"/>
            </a:pPr>
            <a:r>
              <a:rPr lang="en-US" sz="2400" dirty="0"/>
              <a:t>Managers must oversee the social interactions and challenges involved in using collaborative technologies</a:t>
            </a:r>
          </a:p>
        </p:txBody>
      </p:sp>
    </p:spTree>
    <p:extLst>
      <p:ext uri="{BB962C8B-B14F-4D97-AF65-F5344CB8AC3E}">
        <p14:creationId xmlns:p14="http://schemas.microsoft.com/office/powerpoint/2010/main" val="1558718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550652"/>
          </a:xfrm>
        </p:spPr>
        <p:txBody>
          <a:bodyPr/>
          <a:lstStyle/>
          <a:p>
            <a:r>
              <a:rPr lang="en-US" dirty="0"/>
              <a:t>Focus on Disruptive Innovation</a:t>
            </a:r>
          </a:p>
        </p:txBody>
      </p:sp>
      <p:sp>
        <p:nvSpPr>
          <p:cNvPr id="3" name="Content Placeholder 2"/>
          <p:cNvSpPr>
            <a:spLocks noGrp="1"/>
          </p:cNvSpPr>
          <p:nvPr>
            <p:ph idx="1"/>
          </p:nvPr>
        </p:nvSpPr>
        <p:spPr>
          <a:xfrm>
            <a:off x="457200" y="1079501"/>
            <a:ext cx="8229600" cy="2578100"/>
          </a:xfrm>
        </p:spPr>
        <p:txBody>
          <a:bodyPr/>
          <a:lstStyle/>
          <a:p>
            <a:pPr marL="342900" indent="-342900" eaLnBrk="0" hangingPunct="0">
              <a:spcBef>
                <a:spcPct val="20000"/>
              </a:spcBef>
              <a:buFont typeface="Arial" charset="0"/>
              <a:buChar char="•"/>
            </a:pPr>
            <a:r>
              <a:rPr lang="en-US" sz="2400" dirty="0"/>
              <a:t>One of the most critical challenges facing managers today is dealing with disruptive innovation</a:t>
            </a:r>
          </a:p>
          <a:p>
            <a:pPr marL="342900" indent="-342900" eaLnBrk="0" hangingPunct="0">
              <a:spcBef>
                <a:spcPct val="20000"/>
              </a:spcBef>
              <a:buFont typeface="Arial" charset="0"/>
              <a:buChar char="•"/>
            </a:pPr>
            <a:r>
              <a:rPr lang="en-US" sz="2400" dirty="0"/>
              <a:t>Disruptive innovation involves new products, processes, or services that radically change the rules of the game</a:t>
            </a:r>
          </a:p>
          <a:p>
            <a:pPr marL="342900" indent="-342900" eaLnBrk="0" hangingPunct="0">
              <a:spcBef>
                <a:spcPct val="20000"/>
              </a:spcBef>
              <a:buFont typeface="Arial" charset="0"/>
              <a:buChar char="•"/>
            </a:pPr>
            <a:r>
              <a:rPr lang="en-US" sz="2400" dirty="0"/>
              <a:t>One example is how the automobile destroyed the horse-drawn buggy industry</a:t>
            </a:r>
          </a:p>
        </p:txBody>
      </p:sp>
    </p:spTree>
    <p:extLst>
      <p:ext uri="{BB962C8B-B14F-4D97-AF65-F5344CB8AC3E}">
        <p14:creationId xmlns:p14="http://schemas.microsoft.com/office/powerpoint/2010/main" val="939642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550652"/>
          </a:xfrm>
        </p:spPr>
        <p:txBody>
          <a:bodyPr/>
          <a:lstStyle/>
          <a:p>
            <a:r>
              <a:rPr lang="en-US" dirty="0"/>
              <a:t>Focus on Social Media</a:t>
            </a:r>
          </a:p>
        </p:txBody>
      </p:sp>
      <p:sp>
        <p:nvSpPr>
          <p:cNvPr id="3" name="Content Placeholder 2"/>
          <p:cNvSpPr>
            <a:spLocks noGrp="1"/>
          </p:cNvSpPr>
          <p:nvPr>
            <p:ph idx="1"/>
          </p:nvPr>
        </p:nvSpPr>
        <p:spPr>
          <a:xfrm>
            <a:off x="457200" y="1079501"/>
            <a:ext cx="8229600" cy="1282700"/>
          </a:xfrm>
        </p:spPr>
        <p:txBody>
          <a:bodyPr/>
          <a:lstStyle/>
          <a:p>
            <a:pPr marL="342900" indent="-342900" eaLnBrk="0" hangingPunct="0">
              <a:spcBef>
                <a:spcPct val="20000"/>
              </a:spcBef>
              <a:buFont typeface="Arial" charset="0"/>
              <a:buChar char="•"/>
            </a:pPr>
            <a:r>
              <a:rPr lang="en-US" sz="2400" b="1" dirty="0"/>
              <a:t>Social media</a:t>
            </a:r>
            <a:r>
              <a:rPr lang="en-US" sz="2400" dirty="0"/>
              <a:t>: forms of electronic communication through which users create online communities to share ideas, information, personal messages, and other content</a:t>
            </a:r>
          </a:p>
        </p:txBody>
      </p:sp>
    </p:spTree>
    <p:extLst>
      <p:ext uri="{BB962C8B-B14F-4D97-AF65-F5344CB8AC3E}">
        <p14:creationId xmlns:p14="http://schemas.microsoft.com/office/powerpoint/2010/main" val="1730150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50652"/>
          </a:xfrm>
        </p:spPr>
        <p:txBody>
          <a:bodyPr/>
          <a:lstStyle/>
          <a:p>
            <a:r>
              <a:rPr lang="en-US" dirty="0"/>
              <a:t>Focus on Ethics</a:t>
            </a:r>
          </a:p>
        </p:txBody>
      </p:sp>
      <p:sp>
        <p:nvSpPr>
          <p:cNvPr id="3" name="Content Placeholder 2"/>
          <p:cNvSpPr>
            <a:spLocks noGrp="1"/>
          </p:cNvSpPr>
          <p:nvPr>
            <p:ph idx="1"/>
          </p:nvPr>
        </p:nvSpPr>
        <p:spPr>
          <a:xfrm>
            <a:off x="457200" y="1079501"/>
            <a:ext cx="8229600" cy="2806700"/>
          </a:xfrm>
        </p:spPr>
        <p:txBody>
          <a:bodyPr/>
          <a:lstStyle/>
          <a:p>
            <a:pPr marL="342900" indent="-342900" eaLnBrk="0" hangingPunct="0">
              <a:spcBef>
                <a:spcPct val="20000"/>
              </a:spcBef>
              <a:buFont typeface="Arial" charset="0"/>
              <a:buChar char="•"/>
            </a:pPr>
            <a:r>
              <a:rPr lang="en-US" sz="2400" dirty="0"/>
              <a:t>We commonly see unethical business practices in the news</a:t>
            </a:r>
          </a:p>
          <a:p>
            <a:pPr marL="342900" indent="-342900" eaLnBrk="0" hangingPunct="0">
              <a:spcBef>
                <a:spcPct val="20000"/>
              </a:spcBef>
              <a:buFont typeface="Arial" charset="0"/>
              <a:buChar char="•"/>
            </a:pPr>
            <a:r>
              <a:rPr lang="en-US" sz="2400" dirty="0"/>
              <a:t>Examples include pharmaceutical firms raising drug prices by 500</a:t>
            </a:r>
            <a:r>
              <a:rPr lang="en-US" sz="2400" dirty="0" smtClean="0"/>
              <a:t>%</a:t>
            </a:r>
            <a:endParaRPr lang="en-US" sz="2400" dirty="0"/>
          </a:p>
          <a:p>
            <a:pPr marL="342900" indent="-342900" eaLnBrk="0" hangingPunct="0">
              <a:spcBef>
                <a:spcPct val="20000"/>
              </a:spcBef>
              <a:buFont typeface="Arial" charset="0"/>
              <a:buChar char="•"/>
            </a:pPr>
            <a:r>
              <a:rPr lang="en-US" sz="2400" dirty="0"/>
              <a:t>Organizational survival depends on building trust with customers, clients, suppliers, employees, and other stakeholders</a:t>
            </a:r>
          </a:p>
        </p:txBody>
      </p:sp>
    </p:spTree>
    <p:extLst>
      <p:ext uri="{BB962C8B-B14F-4D97-AF65-F5344CB8AC3E}">
        <p14:creationId xmlns:p14="http://schemas.microsoft.com/office/powerpoint/2010/main" val="1217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550652"/>
          </a:xfrm>
        </p:spPr>
        <p:txBody>
          <a:bodyPr/>
          <a:lstStyle/>
          <a:p>
            <a:r>
              <a:rPr lang="en-US" dirty="0"/>
              <a:t>Focus on Political Uncertainty</a:t>
            </a:r>
          </a:p>
        </p:txBody>
      </p:sp>
      <p:sp>
        <p:nvSpPr>
          <p:cNvPr id="3" name="Content Placeholder 2"/>
          <p:cNvSpPr>
            <a:spLocks noGrp="1"/>
          </p:cNvSpPr>
          <p:nvPr>
            <p:ph idx="1"/>
          </p:nvPr>
        </p:nvSpPr>
        <p:spPr>
          <a:xfrm>
            <a:off x="457200" y="1074737"/>
            <a:ext cx="8229600" cy="2887663"/>
          </a:xfrm>
        </p:spPr>
        <p:txBody>
          <a:bodyPr/>
          <a:lstStyle/>
          <a:p>
            <a:pPr marL="342900" indent="-342900" eaLnBrk="0" hangingPunct="0">
              <a:spcBef>
                <a:spcPct val="20000"/>
              </a:spcBef>
              <a:buFont typeface="Arial" charset="0"/>
              <a:buChar char="•"/>
            </a:pPr>
            <a:r>
              <a:rPr lang="en-US" sz="2400" dirty="0"/>
              <a:t>In the past, major democratic nations like the </a:t>
            </a:r>
            <a:r>
              <a:rPr lang="en-US" sz="2400" spc="-300" dirty="0"/>
              <a:t>U </a:t>
            </a:r>
            <a:r>
              <a:rPr lang="en-US" sz="2400" dirty="0"/>
              <a:t>S, Canada, and the </a:t>
            </a:r>
            <a:r>
              <a:rPr lang="en-US" sz="2400" spc="-300" dirty="0"/>
              <a:t>U </a:t>
            </a:r>
            <a:r>
              <a:rPr lang="en-US" sz="2400" dirty="0"/>
              <a:t>K have been relatively stable politically</a:t>
            </a:r>
          </a:p>
          <a:p>
            <a:pPr marL="342900" indent="-342900" eaLnBrk="0" hangingPunct="0">
              <a:spcBef>
                <a:spcPct val="20000"/>
              </a:spcBef>
              <a:buFont typeface="Arial" charset="0"/>
              <a:buChar char="•"/>
            </a:pPr>
            <a:r>
              <a:rPr lang="en-US" sz="2400" dirty="0"/>
              <a:t>In the last 10 years these countries have shifted to greater political </a:t>
            </a:r>
            <a:r>
              <a:rPr lang="en-US" sz="2400" dirty="0" smtClean="0"/>
              <a:t>uncertainty</a:t>
            </a:r>
          </a:p>
          <a:p>
            <a:pPr marL="342900" indent="-342900" eaLnBrk="0" hangingPunct="0">
              <a:spcBef>
                <a:spcPct val="20000"/>
              </a:spcBef>
              <a:buFont typeface="Arial" charset="0"/>
              <a:buChar char="•"/>
            </a:pPr>
            <a:r>
              <a:rPr lang="en-US" sz="2400" dirty="0" smtClean="0"/>
              <a:t>Uncertainty has been unfortunately fate of Pakistan from past couple of years also</a:t>
            </a:r>
            <a:endParaRPr lang="en-US" sz="2400" dirty="0"/>
          </a:p>
        </p:txBody>
      </p:sp>
    </p:spTree>
    <p:extLst>
      <p:ext uri="{BB962C8B-B14F-4D97-AF65-F5344CB8AC3E}">
        <p14:creationId xmlns:p14="http://schemas.microsoft.com/office/powerpoint/2010/main" val="564891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474452"/>
          </a:xfrm>
        </p:spPr>
        <p:txBody>
          <a:bodyPr/>
          <a:lstStyle/>
          <a:p>
            <a:r>
              <a:rPr lang="en-US" dirty="0"/>
              <a:t>Focus on the Customer</a:t>
            </a:r>
          </a:p>
        </p:txBody>
      </p:sp>
      <p:sp>
        <p:nvSpPr>
          <p:cNvPr id="3" name="Content Placeholder 2"/>
          <p:cNvSpPr>
            <a:spLocks noGrp="1"/>
          </p:cNvSpPr>
          <p:nvPr>
            <p:ph idx="1"/>
          </p:nvPr>
        </p:nvSpPr>
        <p:spPr>
          <a:xfrm>
            <a:off x="457200" y="1079501"/>
            <a:ext cx="8229600" cy="2120899"/>
          </a:xfrm>
        </p:spPr>
        <p:txBody>
          <a:bodyPr/>
          <a:lstStyle/>
          <a:p>
            <a:pPr marL="342900" indent="-342900" eaLnBrk="0" hangingPunct="0">
              <a:spcBef>
                <a:spcPct val="20000"/>
              </a:spcBef>
              <a:buFont typeface="Arial" charset="0"/>
              <a:buChar char="•"/>
            </a:pPr>
            <a:r>
              <a:rPr lang="en-US" sz="2400" dirty="0"/>
              <a:t>Without customers, most organizations would cease to exist</a:t>
            </a:r>
          </a:p>
          <a:p>
            <a:pPr marL="342900" indent="-342900" eaLnBrk="0" hangingPunct="0">
              <a:spcBef>
                <a:spcPct val="20000"/>
              </a:spcBef>
              <a:buFont typeface="Arial" charset="0"/>
              <a:buChar char="•"/>
            </a:pPr>
            <a:r>
              <a:rPr lang="en-US" sz="2400" dirty="0"/>
              <a:t>Managing customer relationships is the responsibility of all managers and employees</a:t>
            </a:r>
          </a:p>
          <a:p>
            <a:pPr marL="342900" indent="-342900" eaLnBrk="0" hangingPunct="0">
              <a:spcBef>
                <a:spcPct val="20000"/>
              </a:spcBef>
              <a:buFont typeface="Arial" charset="0"/>
              <a:buChar char="•"/>
            </a:pPr>
            <a:r>
              <a:rPr lang="en-US" sz="2400" dirty="0"/>
              <a:t>Consistent, high-quality customer service is essential</a:t>
            </a:r>
          </a:p>
        </p:txBody>
      </p:sp>
    </p:spTree>
    <p:extLst>
      <p:ext uri="{BB962C8B-B14F-4D97-AF65-F5344CB8AC3E}">
        <p14:creationId xmlns:p14="http://schemas.microsoft.com/office/powerpoint/2010/main" val="128899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626852"/>
          </a:xfrm>
        </p:spPr>
        <p:txBody>
          <a:bodyPr/>
          <a:lstStyle/>
          <a:p>
            <a:r>
              <a:rPr lang="en-US" dirty="0"/>
              <a:t>The Universality of Management</a:t>
            </a:r>
          </a:p>
        </p:txBody>
      </p:sp>
      <p:sp>
        <p:nvSpPr>
          <p:cNvPr id="3" name="Content Placeholder 2"/>
          <p:cNvSpPr>
            <a:spLocks noGrp="1"/>
          </p:cNvSpPr>
          <p:nvPr>
            <p:ph idx="1"/>
          </p:nvPr>
        </p:nvSpPr>
        <p:spPr>
          <a:xfrm>
            <a:off x="457200" y="1079501"/>
            <a:ext cx="8229600" cy="1511300"/>
          </a:xfrm>
        </p:spPr>
        <p:txBody>
          <a:bodyPr/>
          <a:lstStyle/>
          <a:p>
            <a:r>
              <a:rPr lang="en-US" sz="24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dirty="0"/>
              <a:t>Exhibit 1.8 Universal Need for Management</a:t>
            </a:r>
          </a:p>
        </p:txBody>
      </p:sp>
      <p:pic>
        <p:nvPicPr>
          <p:cNvPr id="7" name="Picture Placeholder 6" descr="A figure illustrates “Universality of Management.”&#10;Long description is available in notes,&#10;press F6"/>
          <p:cNvPicPr>
            <a:picLocks noGrp="1" noChangeAspect="1"/>
          </p:cNvPicPr>
          <p:nvPr>
            <p:ph type="pic" sz="quarter" idx="14"/>
          </p:nvPr>
        </p:nvPicPr>
        <p:blipFill>
          <a:blip r:embed="rId3" cstate="print"/>
          <a:stretch>
            <a:fillRect/>
          </a:stretch>
        </p:blipFill>
        <p:spPr>
          <a:xfrm>
            <a:off x="452053" y="1411933"/>
            <a:ext cx="8256969" cy="4074467"/>
          </a:xfrm>
          <a:prstGeom prst="rect">
            <a:avLst/>
          </a:prstGeom>
        </p:spPr>
      </p:pic>
      <p:sp>
        <p:nvSpPr>
          <p:cNvPr id="5" name="Content Placeholder 4"/>
          <p:cNvSpPr>
            <a:spLocks noGrp="1"/>
          </p:cNvSpPr>
          <p:nvPr>
            <p:ph sz="quarter" idx="15"/>
          </p:nvPr>
        </p:nvSpPr>
        <p:spPr>
          <a:xfrm>
            <a:off x="457200" y="5772482"/>
            <a:ext cx="8228706" cy="552118"/>
          </a:xfrm>
        </p:spPr>
        <p:txBody>
          <a:bodyPr/>
          <a:lstStyle/>
          <a:p>
            <a:pPr marL="0" indent="0">
              <a:buNone/>
            </a:pPr>
            <a:r>
              <a:rPr lang="en-US" dirty="0"/>
              <a:t>Exhibit 1.8 shows that management is universally needed in all types of, and throughout all areas of, organizations.</a:t>
            </a:r>
          </a:p>
        </p:txBody>
      </p:sp>
    </p:spTree>
    <p:extLst>
      <p:ext uri="{BB962C8B-B14F-4D97-AF65-F5344CB8AC3E}">
        <p14:creationId xmlns:p14="http://schemas.microsoft.com/office/powerpoint/2010/main" val="1844279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74452"/>
          </a:xfrm>
        </p:spPr>
        <p:txBody>
          <a:bodyPr/>
          <a:lstStyle/>
          <a:p>
            <a:r>
              <a:rPr lang="en-US" dirty="0"/>
              <a:t>The Reality of Work</a:t>
            </a:r>
          </a:p>
        </p:txBody>
      </p:sp>
      <p:sp>
        <p:nvSpPr>
          <p:cNvPr id="3" name="Content Placeholder 2"/>
          <p:cNvSpPr>
            <a:spLocks noGrp="1"/>
          </p:cNvSpPr>
          <p:nvPr>
            <p:ph idx="1"/>
          </p:nvPr>
        </p:nvSpPr>
        <p:spPr>
          <a:xfrm>
            <a:off x="457200" y="1079501"/>
            <a:ext cx="8229600" cy="901700"/>
          </a:xfrm>
        </p:spPr>
        <p:txBody>
          <a:bodyPr/>
          <a:lstStyle/>
          <a:p>
            <a:r>
              <a:rPr lang="en-US" sz="24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550652"/>
          </a:xfrm>
        </p:spPr>
        <p:txBody>
          <a:bodyPr/>
          <a:lstStyle/>
          <a:p>
            <a:r>
              <a:rPr lang="en-US" dirty="0"/>
              <a:t>Rewards of Being a Manager</a:t>
            </a:r>
          </a:p>
        </p:txBody>
      </p:sp>
      <p:sp>
        <p:nvSpPr>
          <p:cNvPr id="3" name="Content Placeholder 2"/>
          <p:cNvSpPr>
            <a:spLocks noGrp="1"/>
          </p:cNvSpPr>
          <p:nvPr>
            <p:ph idx="1"/>
          </p:nvPr>
        </p:nvSpPr>
        <p:spPr>
          <a:xfrm>
            <a:off x="457200" y="1079501"/>
            <a:ext cx="8229600" cy="2197100"/>
          </a:xfrm>
        </p:spPr>
        <p:txBody>
          <a:bodyPr/>
          <a:lstStyle/>
          <a:p>
            <a:pPr marL="342900" indent="-342900" eaLnBrk="0" hangingPunct="0">
              <a:spcBef>
                <a:spcPct val="20000"/>
              </a:spcBef>
              <a:buFont typeface="Arial" charset="0"/>
              <a:buChar char="•"/>
            </a:pPr>
            <a:r>
              <a:rPr lang="en-US" sz="2400" dirty="0"/>
              <a:t>Responsible for creating a productive work environment</a:t>
            </a:r>
          </a:p>
          <a:p>
            <a:pPr marL="342900" indent="-342900" eaLnBrk="0" hangingPunct="0">
              <a:spcBef>
                <a:spcPct val="20000"/>
              </a:spcBef>
              <a:buFont typeface="Arial" charset="0"/>
              <a:buChar char="•"/>
            </a:pPr>
            <a:r>
              <a:rPr lang="en-US" sz="2400" dirty="0"/>
              <a:t>Recognition and status in your organization and in the community</a:t>
            </a:r>
          </a:p>
          <a:p>
            <a:pPr marL="342900" indent="-342900" eaLnBrk="0" hangingPunct="0">
              <a:spcBef>
                <a:spcPct val="20000"/>
              </a:spcBef>
              <a:buFont typeface="Arial" charset="0"/>
              <a:buChar char="•"/>
            </a:pPr>
            <a:r>
              <a:rPr lang="en-US" sz="24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4702"/>
            <a:ext cx="8229600" cy="474452"/>
          </a:xfrm>
        </p:spPr>
        <p:txBody>
          <a:bodyPr anchor="ctr"/>
          <a:lstStyle/>
          <a:p>
            <a:r>
              <a:rPr lang="en-US" dirty="0"/>
              <a:t>Who Is a Manager?</a:t>
            </a:r>
          </a:p>
        </p:txBody>
      </p:sp>
      <p:sp>
        <p:nvSpPr>
          <p:cNvPr id="3" name="Content Placeholder 2"/>
          <p:cNvSpPr>
            <a:spLocks noGrp="1"/>
          </p:cNvSpPr>
          <p:nvPr>
            <p:ph idx="1"/>
          </p:nvPr>
        </p:nvSpPr>
        <p:spPr>
          <a:xfrm>
            <a:off x="457200" y="1077817"/>
            <a:ext cx="8229600" cy="1208183"/>
          </a:xfrm>
        </p:spPr>
        <p:txBody>
          <a:bodyPr/>
          <a:lstStyle/>
          <a:p>
            <a:pPr marL="0" indent="0">
              <a:spcBef>
                <a:spcPts val="0"/>
              </a:spcBef>
              <a:buClrTx/>
              <a:buSzTx/>
              <a:buNone/>
            </a:pPr>
            <a:r>
              <a:rPr lang="en-US" sz="2400" b="1" dirty="0"/>
              <a:t>Manager</a:t>
            </a:r>
            <a:r>
              <a:rPr lang="en-US" sz="2400" dirty="0"/>
              <a:t>: </a:t>
            </a:r>
            <a:r>
              <a:rPr lang="en-US" sz="2400" dirty="0">
                <a:solidFill>
                  <a:schemeClr val="tx2"/>
                </a:solidFill>
              </a:rPr>
              <a:t>someone who coordinates and oversees the work of other people so that organizational goals can be accomplished</a:t>
            </a:r>
            <a:endParaRPr lang="en-US" sz="2400" dirty="0"/>
          </a:p>
        </p:txBody>
      </p:sp>
    </p:spTree>
    <p:extLst>
      <p:ext uri="{BB962C8B-B14F-4D97-AF65-F5344CB8AC3E}">
        <p14:creationId xmlns:p14="http://schemas.microsoft.com/office/powerpoint/2010/main" val="965711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F8EC59-385E-4BF6-8089-55137850BA04}"/>
              </a:ext>
            </a:extLst>
          </p:cNvPr>
          <p:cNvSpPr>
            <a:spLocks noGrp="1"/>
          </p:cNvSpPr>
          <p:nvPr>
            <p:ph type="title"/>
          </p:nvPr>
        </p:nvSpPr>
        <p:spPr>
          <a:xfrm>
            <a:off x="470452" y="255128"/>
            <a:ext cx="8229600" cy="1097280"/>
          </a:xfrm>
        </p:spPr>
        <p:txBody>
          <a:bodyPr anchor="ctr"/>
          <a:lstStyle/>
          <a:p>
            <a:r>
              <a:rPr lang="en-US" sz="3600" dirty="0"/>
              <a:t>Exhibit 1.9 Rewards From Being a Manager</a:t>
            </a:r>
            <a:endParaRPr lang="en-US" dirty="0"/>
          </a:p>
        </p:txBody>
      </p:sp>
      <p:sp>
        <p:nvSpPr>
          <p:cNvPr id="3" name="Content Placeholder 2"/>
          <p:cNvSpPr>
            <a:spLocks noGrp="1"/>
          </p:cNvSpPr>
          <p:nvPr>
            <p:ph idx="1"/>
          </p:nvPr>
        </p:nvSpPr>
        <p:spPr>
          <a:xfrm>
            <a:off x="457200" y="1573696"/>
            <a:ext cx="8229600" cy="4724399"/>
          </a:xfrm>
        </p:spPr>
        <p:txBody>
          <a:bodyPr/>
          <a:lstStyle/>
          <a:p>
            <a:pPr marL="285750" indent="-285750">
              <a:spcBef>
                <a:spcPts val="600"/>
              </a:spcBef>
            </a:pPr>
            <a:r>
              <a:rPr lang="en-IN" sz="2400" dirty="0"/>
              <a:t>Create a work environment in which organizational members can work to the best of their ability</a:t>
            </a:r>
          </a:p>
          <a:p>
            <a:pPr marL="285750" indent="-285750">
              <a:spcBef>
                <a:spcPts val="600"/>
              </a:spcBef>
            </a:pPr>
            <a:r>
              <a:rPr lang="en-IN" sz="2400" dirty="0"/>
              <a:t>Have opportunities to think creatively and use imagination</a:t>
            </a:r>
          </a:p>
          <a:p>
            <a:pPr marL="285750" indent="-285750">
              <a:spcBef>
                <a:spcPts val="600"/>
              </a:spcBef>
            </a:pPr>
            <a:r>
              <a:rPr lang="en-IN" sz="2400" dirty="0"/>
              <a:t>Help others find meaning and </a:t>
            </a:r>
            <a:r>
              <a:rPr lang="en-IN" sz="2400" dirty="0" err="1"/>
              <a:t>fulfillment</a:t>
            </a:r>
            <a:r>
              <a:rPr lang="en-IN" sz="2400" dirty="0"/>
              <a:t> in work</a:t>
            </a:r>
          </a:p>
          <a:p>
            <a:pPr marL="285750" indent="-285750">
              <a:spcBef>
                <a:spcPts val="600"/>
              </a:spcBef>
            </a:pPr>
            <a:r>
              <a:rPr lang="en-IN" sz="2400" dirty="0"/>
              <a:t>Support, coach, and nurture others</a:t>
            </a:r>
          </a:p>
          <a:p>
            <a:pPr marL="285750" indent="-285750">
              <a:spcBef>
                <a:spcPts val="600"/>
              </a:spcBef>
            </a:pPr>
            <a:r>
              <a:rPr lang="en-IN" sz="2400" dirty="0"/>
              <a:t>Work with a variety of people</a:t>
            </a:r>
          </a:p>
          <a:p>
            <a:pPr marL="285750" indent="-285750">
              <a:spcBef>
                <a:spcPts val="600"/>
              </a:spcBef>
            </a:pPr>
            <a:r>
              <a:rPr lang="en-IN" sz="2400" dirty="0"/>
              <a:t>Receive recognition and status in organization and community</a:t>
            </a:r>
          </a:p>
          <a:p>
            <a:pPr marL="285750" indent="-285750">
              <a:spcBef>
                <a:spcPts val="600"/>
              </a:spcBef>
            </a:pPr>
            <a:r>
              <a:rPr lang="en-IN" sz="2400" dirty="0"/>
              <a:t>Play a role in influencing organizational outcomes</a:t>
            </a:r>
          </a:p>
          <a:p>
            <a:pPr marL="285750" indent="-285750">
              <a:spcBef>
                <a:spcPts val="600"/>
              </a:spcBef>
            </a:pPr>
            <a:r>
              <a:rPr lang="en-IN" sz="2400" dirty="0"/>
              <a:t>Receive appropriate compensation in the form of salaries, bonuses, and stock </a:t>
            </a:r>
            <a:r>
              <a:rPr lang="en-IN" sz="2400" dirty="0" smtClean="0"/>
              <a:t>options</a:t>
            </a:r>
            <a:endParaRPr lang="en-IN" sz="2400" dirty="0"/>
          </a:p>
        </p:txBody>
      </p:sp>
    </p:spTree>
    <p:extLst>
      <p:ext uri="{BB962C8B-B14F-4D97-AF65-F5344CB8AC3E}">
        <p14:creationId xmlns:p14="http://schemas.microsoft.com/office/powerpoint/2010/main" val="185394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2493BF-6EC5-47DC-BB3E-D59CB3CD83E8}"/>
              </a:ext>
            </a:extLst>
          </p:cNvPr>
          <p:cNvSpPr>
            <a:spLocks noGrp="1"/>
          </p:cNvSpPr>
          <p:nvPr>
            <p:ph type="title"/>
          </p:nvPr>
        </p:nvSpPr>
        <p:spPr>
          <a:xfrm>
            <a:off x="457200" y="147848"/>
            <a:ext cx="8229600" cy="626852"/>
          </a:xfrm>
        </p:spPr>
        <p:txBody>
          <a:bodyPr/>
          <a:lstStyle/>
          <a:p>
            <a:r>
              <a:rPr lang="en-US" dirty="0"/>
              <a:t>Gaining Insights into Life at Work</a:t>
            </a:r>
          </a:p>
        </p:txBody>
      </p:sp>
      <p:sp>
        <p:nvSpPr>
          <p:cNvPr id="3" name="Content Placeholder 2">
            <a:extLst>
              <a:ext uri="{FF2B5EF4-FFF2-40B4-BE49-F238E27FC236}">
                <a16:creationId xmlns="" xmlns:a16="http://schemas.microsoft.com/office/drawing/2014/main" id="{32815D36-9DD8-4037-9831-C7086F7D76B1}"/>
              </a:ext>
            </a:extLst>
          </p:cNvPr>
          <p:cNvSpPr>
            <a:spLocks noGrp="1"/>
          </p:cNvSpPr>
          <p:nvPr>
            <p:ph idx="1"/>
          </p:nvPr>
        </p:nvSpPr>
        <p:spPr>
          <a:xfrm>
            <a:off x="457200" y="1079501"/>
            <a:ext cx="8229600" cy="2273300"/>
          </a:xfrm>
        </p:spPr>
        <p:txBody>
          <a:bodyPr/>
          <a:lstStyle/>
          <a:p>
            <a:r>
              <a:rPr lang="en-US" sz="2400" dirty="0"/>
              <a:t>Students need to understand management principles regardless of career choice</a:t>
            </a:r>
          </a:p>
          <a:p>
            <a:r>
              <a:rPr lang="en-US" sz="2400" dirty="0"/>
              <a:t>Workplace Confidential boxes located in each chapter will introduce students to various workplace challenges and give advice on how to handle those challenges</a:t>
            </a:r>
          </a:p>
        </p:txBody>
      </p:sp>
    </p:spTree>
    <p:extLst>
      <p:ext uri="{BB962C8B-B14F-4D97-AF65-F5344CB8AC3E}">
        <p14:creationId xmlns:p14="http://schemas.microsoft.com/office/powerpoint/2010/main" val="361685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lstStyle/>
          <a:p>
            <a:r>
              <a:rPr lang="en-US" dirty="0"/>
              <a:t>Exhibit 1.1 Levels of Management</a:t>
            </a:r>
          </a:p>
        </p:txBody>
      </p:sp>
      <p:pic>
        <p:nvPicPr>
          <p:cNvPr id="6" name="Picture Placeholder 5" descr="An illustration shows levels of management.&#10;Long description is available in notes,&#10;press F6"/>
          <p:cNvPicPr>
            <a:picLocks noGrp="1" noChangeAspect="1"/>
          </p:cNvPicPr>
          <p:nvPr>
            <p:ph type="pic" sz="quarter" idx="14"/>
          </p:nvPr>
        </p:nvPicPr>
        <p:blipFill>
          <a:blip r:embed="rId3" cstate="print"/>
          <a:stretch>
            <a:fillRect/>
          </a:stretch>
        </p:blipFill>
        <p:spPr>
          <a:xfrm>
            <a:off x="501707" y="1012786"/>
            <a:ext cx="8144143" cy="4437153"/>
          </a:xfrm>
          <a:prstGeom prst="rect">
            <a:avLst/>
          </a:prstGeom>
        </p:spPr>
      </p:pic>
      <p:sp>
        <p:nvSpPr>
          <p:cNvPr id="5" name="Content Placeholder 4"/>
          <p:cNvSpPr>
            <a:spLocks noGrp="1"/>
          </p:cNvSpPr>
          <p:nvPr>
            <p:ph sz="quarter" idx="15"/>
          </p:nvPr>
        </p:nvSpPr>
        <p:spPr>
          <a:xfrm>
            <a:off x="457200" y="5715000"/>
            <a:ext cx="8229600" cy="609600"/>
          </a:xfrm>
        </p:spPr>
        <p:txBody>
          <a:bodyPr/>
          <a:lstStyle/>
          <a:p>
            <a:pPr marL="0" indent="0">
              <a:buNone/>
            </a:pPr>
            <a:r>
              <a:rPr lang="en-US" dirty="0"/>
              <a:t>Exhibit 1.1 shows that in traditionally structured organizations, managers can be classified as first-line, middle, or top.</a:t>
            </a:r>
          </a:p>
        </p:txBody>
      </p:sp>
    </p:spTree>
    <p:extLst>
      <p:ext uri="{BB962C8B-B14F-4D97-AF65-F5344CB8AC3E}">
        <p14:creationId xmlns:p14="http://schemas.microsoft.com/office/powerpoint/2010/main" val="183005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783"/>
            <a:ext cx="8229600" cy="474452"/>
          </a:xfrm>
        </p:spPr>
        <p:txBody>
          <a:bodyPr anchor="ctr"/>
          <a:lstStyle/>
          <a:p>
            <a:r>
              <a:rPr lang="en-US" dirty="0"/>
              <a:t>Classifying Managers</a:t>
            </a:r>
          </a:p>
        </p:txBody>
      </p:sp>
      <p:sp>
        <p:nvSpPr>
          <p:cNvPr id="3" name="Content Placeholder 2"/>
          <p:cNvSpPr>
            <a:spLocks noGrp="1"/>
          </p:cNvSpPr>
          <p:nvPr>
            <p:ph idx="1"/>
          </p:nvPr>
        </p:nvSpPr>
        <p:spPr>
          <a:xfrm>
            <a:off x="457200" y="1077817"/>
            <a:ext cx="8229600" cy="2732183"/>
          </a:xfrm>
        </p:spPr>
        <p:txBody>
          <a:bodyPr/>
          <a:lstStyle/>
          <a:p>
            <a:r>
              <a:rPr lang="en-US" sz="2400" b="1" dirty="0"/>
              <a:t>First-Line Managers</a:t>
            </a:r>
            <a:r>
              <a:rPr lang="en-US" sz="2400" dirty="0"/>
              <a:t>: manage the work of non-managerial employees</a:t>
            </a:r>
          </a:p>
          <a:p>
            <a:r>
              <a:rPr lang="en-US" sz="2400" b="1" dirty="0"/>
              <a:t>Middle Managers</a:t>
            </a:r>
            <a:r>
              <a:rPr lang="en-US" sz="2400" dirty="0"/>
              <a:t>: manage the work of first-line managers</a:t>
            </a:r>
          </a:p>
          <a:p>
            <a:r>
              <a:rPr lang="en-US" sz="2400" b="1" dirty="0"/>
              <a:t>Top Managers</a:t>
            </a:r>
            <a:r>
              <a:rPr lang="en-US" sz="24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783"/>
            <a:ext cx="8229600" cy="474452"/>
          </a:xfrm>
        </p:spPr>
        <p:txBody>
          <a:bodyPr/>
          <a:lstStyle/>
          <a:p>
            <a:r>
              <a:rPr lang="en-US" dirty="0"/>
              <a:t>Where Do Managers Work?</a:t>
            </a:r>
          </a:p>
        </p:txBody>
      </p:sp>
      <p:sp>
        <p:nvSpPr>
          <p:cNvPr id="3" name="Content Placeholder 2"/>
          <p:cNvSpPr>
            <a:spLocks noGrp="1"/>
          </p:cNvSpPr>
          <p:nvPr>
            <p:ph idx="1"/>
          </p:nvPr>
        </p:nvSpPr>
        <p:spPr>
          <a:xfrm>
            <a:off x="457200" y="1077817"/>
            <a:ext cx="8229600" cy="979583"/>
          </a:xfrm>
        </p:spPr>
        <p:txBody>
          <a:bodyPr/>
          <a:lstStyle/>
          <a:p>
            <a:r>
              <a:rPr lang="en-US" sz="2400" b="1" dirty="0"/>
              <a:t>Organization</a:t>
            </a:r>
            <a:r>
              <a:rPr lang="en-US" sz="2400" dirty="0"/>
              <a:t>: a deliberate arrangement of people to accomplish some specific purpose </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dirty="0"/>
              <a:t>Exhibit 1.2 Characteristics of Organizations</a:t>
            </a:r>
          </a:p>
        </p:txBody>
      </p:sp>
      <p:pic>
        <p:nvPicPr>
          <p:cNvPr id="6" name="Picture Placeholder 5" descr="An illustration displays the characteristics that are common to organizations. It shows three intersecting ellipses that are labeled “Distinct Purpose”, “Deliberate Structure” and “People.”"/>
          <p:cNvPicPr>
            <a:picLocks noGrp="1" noChangeAspect="1"/>
          </p:cNvPicPr>
          <p:nvPr>
            <p:ph type="pic" sz="quarter" idx="14"/>
          </p:nvPr>
        </p:nvPicPr>
        <p:blipFill>
          <a:blip r:embed="rId3" cstate="print"/>
          <a:stretch>
            <a:fillRect/>
          </a:stretch>
        </p:blipFill>
        <p:spPr>
          <a:xfrm>
            <a:off x="456483" y="1075266"/>
            <a:ext cx="8250657" cy="4296932"/>
          </a:xfrm>
          <a:prstGeom prst="rect">
            <a:avLst/>
          </a:prstGeom>
        </p:spPr>
      </p:pic>
      <p:sp>
        <p:nvSpPr>
          <p:cNvPr id="7" name="Content Placeholder 6"/>
          <p:cNvSpPr>
            <a:spLocks noGrp="1"/>
          </p:cNvSpPr>
          <p:nvPr>
            <p:ph sz="quarter" idx="15"/>
          </p:nvPr>
        </p:nvSpPr>
        <p:spPr>
          <a:xfrm>
            <a:off x="457200" y="5715000"/>
            <a:ext cx="8229600" cy="609600"/>
          </a:xfrm>
        </p:spPr>
        <p:txBody>
          <a:bodyPr/>
          <a:lstStyle/>
          <a:p>
            <a:pPr marL="0" indent="0">
              <a:buNone/>
            </a:pPr>
            <a:r>
              <a:rPr lang="en-US" dirty="0"/>
              <a:t>Exhibit 1.2 shows the three common characteristics of organizations: distinct purpose, deliberate structure, and people.</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383"/>
            <a:ext cx="8229600" cy="626852"/>
          </a:xfrm>
        </p:spPr>
        <p:txBody>
          <a:bodyPr/>
          <a:lstStyle/>
          <a:p>
            <a:r>
              <a:rPr lang="en-US" dirty="0"/>
              <a:t>Why Are Managers Important?</a:t>
            </a:r>
          </a:p>
        </p:txBody>
      </p:sp>
      <p:sp>
        <p:nvSpPr>
          <p:cNvPr id="3" name="Content Placeholder 2"/>
          <p:cNvSpPr>
            <a:spLocks noGrp="1"/>
          </p:cNvSpPr>
          <p:nvPr>
            <p:ph idx="1"/>
          </p:nvPr>
        </p:nvSpPr>
        <p:spPr>
          <a:xfrm>
            <a:off x="457200" y="1077817"/>
            <a:ext cx="8229600" cy="2046383"/>
          </a:xfrm>
        </p:spPr>
        <p:txBody>
          <a:bodyPr/>
          <a:lstStyle/>
          <a:p>
            <a:r>
              <a:rPr lang="en-US" sz="2400" dirty="0"/>
              <a:t>Organizations need their managerial skills and abilities now more than ever</a:t>
            </a:r>
          </a:p>
          <a:p>
            <a:r>
              <a:rPr lang="en-US" sz="2400" dirty="0"/>
              <a:t>Managers are critical to getting things done</a:t>
            </a:r>
          </a:p>
          <a:p>
            <a:r>
              <a:rPr lang="en-US" sz="24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365"/>
            <a:ext cx="8229600" cy="550652"/>
          </a:xfrm>
        </p:spPr>
        <p:txBody>
          <a:bodyPr/>
          <a:lstStyle/>
          <a:p>
            <a:r>
              <a:rPr lang="en-US" dirty="0"/>
              <a:t>What Do Managers Do?</a:t>
            </a:r>
          </a:p>
        </p:txBody>
      </p:sp>
      <p:sp>
        <p:nvSpPr>
          <p:cNvPr id="3" name="Content Placeholder 2"/>
          <p:cNvSpPr>
            <a:spLocks noGrp="1"/>
          </p:cNvSpPr>
          <p:nvPr>
            <p:ph idx="1"/>
          </p:nvPr>
        </p:nvSpPr>
        <p:spPr>
          <a:xfrm>
            <a:off x="457200" y="1077817"/>
            <a:ext cx="8229600" cy="1295400"/>
          </a:xfrm>
        </p:spPr>
        <p:txBody>
          <a:bodyPr/>
          <a:lstStyle/>
          <a:p>
            <a:r>
              <a:rPr lang="en-US" sz="2400" b="1" dirty="0"/>
              <a:t>Management </a:t>
            </a:r>
            <a:r>
              <a:rPr lang="en-US" sz="24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218</TotalTime>
  <Words>3889</Words>
  <Application>Microsoft Office PowerPoint</Application>
  <PresentationFormat>On-screen Show (4:3)</PresentationFormat>
  <Paragraphs>270</Paragraphs>
  <Slides>31</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1.4 Efficiency and Effectiveness in Management</vt:lpstr>
      <vt:lpstr>Management Functions</vt:lpstr>
      <vt:lpstr>Exhibit 1.5 Four Functions of Management</vt:lpstr>
      <vt:lpstr>Mintzberg’s Managerial Roles and a Contemporary Model of Managing</vt:lpstr>
      <vt:lpstr>Types of Roles</vt:lpstr>
      <vt:lpstr>Exhibit 1.6 Mintzberg’s Managerial Roles</vt:lpstr>
      <vt:lpstr>Management Skills</vt:lpstr>
      <vt:lpstr>Exhibit 1.7 Skills Needed at Different Managerial Levels</vt:lpstr>
      <vt:lpstr>Challenges Facing Managers Today and into the Future </vt:lpstr>
      <vt:lpstr>Focus on Technology</vt:lpstr>
      <vt:lpstr>Focus on Disruptive Innovation</vt:lpstr>
      <vt:lpstr>Focus on Social Media</vt:lpstr>
      <vt:lpstr>Focus on Ethics</vt:lpstr>
      <vt:lpstr>Focus on Political Uncertainty</vt:lpstr>
      <vt:lpstr>Focus on the Customer</vt:lpstr>
      <vt:lpstr>The Universality of Management</vt:lpstr>
      <vt:lpstr>Exhibit 1.8 Universal Need for Management</vt:lpstr>
      <vt:lpstr>The Reality of Work</vt:lpstr>
      <vt:lpstr>Rewards of Being a Manager</vt:lpstr>
      <vt:lpstr>Exhibit 1.9 Rewards From Being a Manager</vt:lpstr>
      <vt:lpstr>Gaining Insights into Life at Work</vt:lpstr>
    </vt:vector>
  </TitlesOfParts>
  <Manager/>
  <Company>Pearson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Fifteenth edition, Chapter 1, Managers and You in the Workplace</dc:title>
  <dc:subject/>
  <dc:creator>Stephen P. Robbins and Mary Coulter</dc:creator>
  <cp:keywords>Management</cp:keywords>
  <dc:description/>
  <cp:lastModifiedBy>Microsoft account</cp:lastModifiedBy>
  <cp:revision>715</cp:revision>
  <dcterms:created xsi:type="dcterms:W3CDTF">2014-07-14T20:04:21Z</dcterms:created>
  <dcterms:modified xsi:type="dcterms:W3CDTF">2023-09-07T19:31:30Z</dcterms:modified>
  <cp:category/>
</cp:coreProperties>
</file>